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78" r:id="rId2"/>
    <p:sldId id="439" r:id="rId3"/>
    <p:sldId id="417" r:id="rId4"/>
    <p:sldId id="450" r:id="rId5"/>
    <p:sldId id="480" r:id="rId6"/>
    <p:sldId id="487" r:id="rId7"/>
    <p:sldId id="463" r:id="rId8"/>
    <p:sldId id="481" r:id="rId9"/>
    <p:sldId id="467" r:id="rId10"/>
    <p:sldId id="482" r:id="rId11"/>
    <p:sldId id="483" r:id="rId12"/>
    <p:sldId id="484" r:id="rId13"/>
    <p:sldId id="485" r:id="rId14"/>
    <p:sldId id="486"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72BE0-531D-4A15-9B4A-BA3BBE4EF8EE}" v="22" dt="2019-09-23T08:43:34.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66" autoAdjust="0"/>
  </p:normalViewPr>
  <p:slideViewPr>
    <p:cSldViewPr snapToGrid="0">
      <p:cViewPr varScale="1">
        <p:scale>
          <a:sx n="66" d="100"/>
          <a:sy n="66" d="100"/>
        </p:scale>
        <p:origin x="13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562CE-5E83-491C-B32C-8880C527E71E}" type="datetimeFigureOut">
              <a:rPr lang="da-DK" smtClean="0"/>
              <a:t>17-09-2019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E9841-7D5B-4FC7-BE18-CBC25A9911AF}" type="slidenum">
              <a:rPr lang="da-DK" smtClean="0"/>
              <a:t>‹nr.›</a:t>
            </a:fld>
            <a:endParaRPr lang="da-DK"/>
          </a:p>
        </p:txBody>
      </p:sp>
    </p:spTree>
    <p:extLst>
      <p:ext uri="{BB962C8B-B14F-4D97-AF65-F5344CB8AC3E}">
        <p14:creationId xmlns:p14="http://schemas.microsoft.com/office/powerpoint/2010/main" val="305623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6988" y="744538"/>
            <a:ext cx="6615112" cy="3722687"/>
          </a:xfrm>
        </p:spPr>
      </p:sp>
      <p:sp>
        <p:nvSpPr>
          <p:cNvPr id="3" name="Pladsholder til noter 2"/>
          <p:cNvSpPr>
            <a:spLocks noGrp="1"/>
          </p:cNvSpPr>
          <p:nvPr>
            <p:ph type="body" idx="1"/>
          </p:nvPr>
        </p:nvSpPr>
        <p:spPr/>
        <p:txBody>
          <a:bodyPr/>
          <a:lstStyle/>
          <a:p>
            <a:r>
              <a:rPr lang="da-DK" dirty="0"/>
              <a:t>Præsenter kort dig selv.</a:t>
            </a:r>
          </a:p>
        </p:txBody>
      </p:sp>
      <p:sp>
        <p:nvSpPr>
          <p:cNvPr id="4" name="Pladsholder til slidenummer 3"/>
          <p:cNvSpPr>
            <a:spLocks noGrp="1"/>
          </p:cNvSpPr>
          <p:nvPr>
            <p:ph type="sldNum" sz="quarter" idx="10"/>
          </p:nvPr>
        </p:nvSpPr>
        <p:spPr/>
        <p:txBody>
          <a:bodyPr/>
          <a:lstStyle/>
          <a:p>
            <a:fld id="{8816DDF5-488C-5B4D-9B8D-5404C9AE0E9C}" type="slidenum">
              <a:rPr lang="da-DK" smtClean="0"/>
              <a:t>1</a:t>
            </a:fld>
            <a:endParaRPr lang="da-DK"/>
          </a:p>
        </p:txBody>
      </p:sp>
    </p:spTree>
    <p:extLst>
      <p:ext uri="{BB962C8B-B14F-4D97-AF65-F5344CB8AC3E}">
        <p14:creationId xmlns:p14="http://schemas.microsoft.com/office/powerpoint/2010/main" val="74314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6988" y="744538"/>
            <a:ext cx="6615112" cy="3722687"/>
          </a:xfrm>
        </p:spPr>
      </p:sp>
      <p:sp>
        <p:nvSpPr>
          <p:cNvPr id="3" name="Pladsholder til noter 2"/>
          <p:cNvSpPr>
            <a:spLocks noGrp="1"/>
          </p:cNvSpPr>
          <p:nvPr>
            <p:ph type="body" idx="1"/>
          </p:nvPr>
        </p:nvSpPr>
        <p:spPr/>
        <p:txBody>
          <a:bodyPr/>
          <a:lstStyle/>
          <a:p>
            <a:pPr latinLnBrk="0"/>
            <a:r>
              <a:rPr lang="da-DK" sz="1400" b="1" i="0" kern="1200" dirty="0">
                <a:solidFill>
                  <a:schemeClr val="tx1"/>
                </a:solidFill>
                <a:effectLst/>
                <a:latin typeface="+mn-lt"/>
                <a:ea typeface="+mn-ea"/>
                <a:cs typeface="+mn-cs"/>
              </a:rPr>
              <a:t>Ambitionen er: </a:t>
            </a:r>
          </a:p>
          <a:p>
            <a:r>
              <a:rPr lang="da-DK" sz="1400" b="1" dirty="0"/>
              <a:t>Verdensmålene skal være en forandringsdagsorden i Odense Kommune</a:t>
            </a:r>
          </a:p>
          <a:p>
            <a:r>
              <a:rPr lang="da-DK" sz="1400" b="1" dirty="0"/>
              <a:t>Enigt byråd har nedsat Verdensmål Udvalget – brede politiske muligheder</a:t>
            </a:r>
          </a:p>
          <a:p>
            <a:pPr latinLnBrk="0"/>
            <a:r>
              <a:rPr lang="da-DK" sz="1400" b="0" i="0" kern="1200" dirty="0">
                <a:solidFill>
                  <a:schemeClr val="tx1"/>
                </a:solidFill>
                <a:effectLst/>
                <a:latin typeface="+mn-lt"/>
                <a:ea typeface="+mn-ea"/>
                <a:cs typeface="+mn-cs"/>
              </a:rPr>
              <a:t>Verdensmål Udvalget i Odense blev nedsat for lidt over et år siden</a:t>
            </a:r>
            <a:r>
              <a:rPr lang="da-DK" sz="1400" dirty="0"/>
              <a:t> 21. marts 2018.</a:t>
            </a:r>
          </a:p>
          <a:p>
            <a:r>
              <a:rPr lang="da-DK" sz="1400" dirty="0"/>
              <a:t>I Odense Kommune har Økonomiudvalget ansvaret for de tværgående opgaver inden for blandt andet bæredygtighed. Verdensmål Udvalget etableres som et § 17, stk. 4-udvalg, der er rådgivende for Økonomiudvalget og de øvrige politiske udvalg.</a:t>
            </a:r>
          </a:p>
          <a:p>
            <a:r>
              <a:rPr lang="da-DK" sz="1400" b="1" dirty="0"/>
              <a:t>Stærk fokus på eksterne medlemmer – sætter byen i bevægelse og får inputs udefra</a:t>
            </a:r>
            <a:endParaRPr lang="da-DK" sz="1400" b="0" i="0" kern="1200" dirty="0">
              <a:solidFill>
                <a:schemeClr val="tx1"/>
              </a:solidFill>
              <a:effectLst/>
              <a:latin typeface="+mn-lt"/>
              <a:ea typeface="+mn-ea"/>
              <a:cs typeface="+mn-cs"/>
            </a:endParaRPr>
          </a:p>
          <a:p>
            <a:pPr marL="171450" indent="-171450">
              <a:buFont typeface="Arial" panose="020B0604020202020204" pitchFamily="34" charset="0"/>
              <a:buChar char="•"/>
            </a:pPr>
            <a:r>
              <a:rPr lang="da-DK" sz="1400" dirty="0"/>
              <a:t>repræsentanter fra erhvervslivet</a:t>
            </a:r>
          </a:p>
          <a:p>
            <a:pPr marL="171450" indent="-171450">
              <a:buFont typeface="Arial" panose="020B0604020202020204" pitchFamily="34" charset="0"/>
              <a:buChar char="•"/>
            </a:pPr>
            <a:r>
              <a:rPr lang="da-DK" sz="1400" dirty="0"/>
              <a:t>kommunens egne selskaber</a:t>
            </a:r>
          </a:p>
          <a:p>
            <a:pPr marL="171450" indent="-171450">
              <a:buFont typeface="Arial" panose="020B0604020202020204" pitchFamily="34" charset="0"/>
              <a:buChar char="•"/>
            </a:pPr>
            <a:r>
              <a:rPr lang="da-DK" sz="1400" dirty="0"/>
              <a:t>byens uddannelsesinstitutioner</a:t>
            </a:r>
          </a:p>
          <a:p>
            <a:pPr marL="171450" indent="-171450">
              <a:buFont typeface="Arial" panose="020B0604020202020204" pitchFamily="34" charset="0"/>
              <a:buChar char="•"/>
            </a:pPr>
            <a:r>
              <a:rPr lang="da-DK" sz="1400" dirty="0"/>
              <a:t>politikere</a:t>
            </a:r>
          </a:p>
          <a:p>
            <a:pPr latinLnBrk="0"/>
            <a:r>
              <a:rPr lang="da-DK" sz="1400" b="1" i="0" kern="1200" dirty="0">
                <a:solidFill>
                  <a:schemeClr val="tx1"/>
                </a:solidFill>
                <a:effectLst/>
                <a:latin typeface="+mn-lt"/>
                <a:ea typeface="+mn-ea"/>
                <a:cs typeface="+mn-cs"/>
              </a:rPr>
              <a:t>Formål:</a:t>
            </a:r>
            <a:r>
              <a:rPr lang="da-DK" sz="1400" b="0" i="0" kern="1200" dirty="0">
                <a:solidFill>
                  <a:schemeClr val="tx1"/>
                </a:solidFill>
                <a:effectLst/>
                <a:latin typeface="+mn-lt"/>
                <a:ea typeface="+mn-ea"/>
                <a:cs typeface="+mn-cs"/>
              </a:rPr>
              <a:t> at forankre og integrere de 17 verdensmål i Odense Kommunes daglige arbejde, politikker og strategier.</a:t>
            </a:r>
          </a:p>
        </p:txBody>
      </p:sp>
      <p:sp>
        <p:nvSpPr>
          <p:cNvPr id="4" name="Pladsholder til slidenummer 3"/>
          <p:cNvSpPr>
            <a:spLocks noGrp="1"/>
          </p:cNvSpPr>
          <p:nvPr>
            <p:ph type="sldNum" sz="quarter" idx="10"/>
          </p:nvPr>
        </p:nvSpPr>
        <p:spPr/>
        <p:txBody>
          <a:bodyPr/>
          <a:lstStyle/>
          <a:p>
            <a:fld id="{8816DDF5-488C-5B4D-9B8D-5404C9AE0E9C}" type="slidenum">
              <a:rPr lang="da-DK" smtClean="0"/>
              <a:t>2</a:t>
            </a:fld>
            <a:endParaRPr lang="da-DK"/>
          </a:p>
        </p:txBody>
      </p:sp>
    </p:spTree>
    <p:extLst>
      <p:ext uri="{BB962C8B-B14F-4D97-AF65-F5344CB8AC3E}">
        <p14:creationId xmlns:p14="http://schemas.microsoft.com/office/powerpoint/2010/main" val="19678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dirty="0"/>
              <a:t>Her er vi havnet.</a:t>
            </a:r>
          </a:p>
          <a:p>
            <a:r>
              <a:rPr lang="da-DK" dirty="0"/>
              <a:t>Efter en længere proces med at finde ud af om vi vil favne hele paletten eller om vi vil fokusere indsatsen.</a:t>
            </a:r>
          </a:p>
          <a:p>
            <a:r>
              <a:rPr lang="da-DK" dirty="0"/>
              <a:t>Er vi landet på disse 4 mål.</a:t>
            </a:r>
          </a:p>
          <a:p>
            <a:r>
              <a:rPr lang="da-DK" dirty="0"/>
              <a:t>Ikke at vi ikke gør noget for alle de andre mål, for det gør vi i allerhøjeste grad – det kommer jeg ind på lidt senere.</a:t>
            </a:r>
          </a:p>
          <a:p>
            <a:r>
              <a:rPr lang="da-DK" dirty="0"/>
              <a:t>Som kommune i vores dagligdag, da mener vi at disse 4 mål er de vigtigste og dermed de første vi går i dybden med.</a:t>
            </a:r>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6DDF5-488C-5B4D-9B8D-5404C9AE0E9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74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kumimoji="0" lang="da-DK"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Flere verdensmål: Bæredygtig hverdag - workshop og organisation om borger til borger omlægning</a:t>
            </a:r>
            <a:endParaRPr lang="da-DK" dirty="0"/>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6DDF5-488C-5B4D-9B8D-5404C9AE0E9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47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Verdensmålene er med det politiske fokus den overordnede ramme for hvordan vi skal udvikle Odense som BY.  At bruge Verdensmålene som overordnet ramme betyder som i vil se i det kommende konkrete ændringer i vores nuværende </a:t>
            </a:r>
            <a:r>
              <a:rPr lang="da-DK" dirty="0" err="1"/>
              <a:t>styringssetup</a:t>
            </a:r>
            <a:r>
              <a:rPr lang="da-DK" dirty="0"/>
              <a:t>. </a:t>
            </a:r>
          </a:p>
          <a:p>
            <a:endParaRPr lang="da-DK" dirty="0"/>
          </a:p>
          <a:p>
            <a:r>
              <a:rPr lang="da-DK" dirty="0"/>
              <a:t>Verdensmålene er konkret indskrevet som en del af </a:t>
            </a:r>
            <a:r>
              <a:rPr lang="da-DK" dirty="0" err="1"/>
              <a:t>bystrategien</a:t>
            </a:r>
            <a:r>
              <a:rPr lang="da-DK" dirty="0"/>
              <a:t>. </a:t>
            </a:r>
          </a:p>
          <a:p>
            <a:endParaRPr lang="da-DK" dirty="0"/>
          </a:p>
          <a:p>
            <a:r>
              <a:rPr lang="da-DK" dirty="0"/>
              <a:t>Verdensmålene vil ligeledes blive en glasplade som vi ligger ned over revisionen af Odensemål og arbejdet med at revidere Udvalgsmålene. Der vil også være andre elementer i disse mål, mål der politisk er vigtige men som ikke er en aktiv del af verdensmålene. </a:t>
            </a:r>
          </a:p>
          <a:p>
            <a:endParaRPr lang="da-DK" dirty="0"/>
          </a:p>
          <a:p>
            <a:r>
              <a:rPr lang="da-DK" dirty="0" err="1"/>
              <a:t>Bystrategien</a:t>
            </a:r>
            <a:r>
              <a:rPr lang="da-DK" dirty="0"/>
              <a:t> besluttes endelig i efteråret 2019. Nye udvalgsmål besluttes med budgettet 9.oktober, Udvalgsmålene forventes revideret inden udgangen af året. </a:t>
            </a:r>
          </a:p>
        </p:txBody>
      </p:sp>
      <p:sp>
        <p:nvSpPr>
          <p:cNvPr id="4" name="Pladsholder til slidenummer 3"/>
          <p:cNvSpPr>
            <a:spLocks noGrp="1"/>
          </p:cNvSpPr>
          <p:nvPr>
            <p:ph type="sldNum" sz="quarter" idx="5"/>
          </p:nvPr>
        </p:nvSpPr>
        <p:spPr/>
        <p:txBody>
          <a:bodyPr/>
          <a:lstStyle/>
          <a:p>
            <a:fld id="{3891388B-CB9B-4EA3-9052-C58629017F84}" type="slidenum">
              <a:rPr lang="da-DK" smtClean="0"/>
              <a:t>5</a:t>
            </a:fld>
            <a:endParaRPr lang="da-DK"/>
          </a:p>
        </p:txBody>
      </p:sp>
    </p:spTree>
    <p:extLst>
      <p:ext uri="{BB962C8B-B14F-4D97-AF65-F5344CB8AC3E}">
        <p14:creationId xmlns:p14="http://schemas.microsoft.com/office/powerpoint/2010/main" val="325555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Verdensmålene er med det politiske fokus den overordnede ramme for hvordan vi skal udvikle Odense som BY.  At bruge Verdensmålene som overordnet ramme betyder som i vil se i det kommende konkrete ændringer i vores nuværende </a:t>
            </a:r>
            <a:r>
              <a:rPr lang="da-DK" dirty="0" err="1"/>
              <a:t>styringssetup</a:t>
            </a:r>
            <a:r>
              <a:rPr lang="da-DK" dirty="0"/>
              <a:t>. </a:t>
            </a:r>
          </a:p>
          <a:p>
            <a:endParaRPr lang="da-DK" dirty="0"/>
          </a:p>
          <a:p>
            <a:r>
              <a:rPr lang="da-DK" dirty="0"/>
              <a:t>Verdensmålene er konkret indskrevet som en del af </a:t>
            </a:r>
            <a:r>
              <a:rPr lang="da-DK" dirty="0" err="1"/>
              <a:t>bystrategien</a:t>
            </a:r>
            <a:r>
              <a:rPr lang="da-DK" dirty="0"/>
              <a:t>. </a:t>
            </a:r>
          </a:p>
          <a:p>
            <a:endParaRPr lang="da-DK" dirty="0"/>
          </a:p>
          <a:p>
            <a:r>
              <a:rPr lang="da-DK" dirty="0"/>
              <a:t>Verdensmålene vil ligeledes blive en glasplade som vi ligger ned over revisionen af Odensemål og arbejdet med at revidere Udvalgsmålene. Der vil også være andre elementer i disse mål, mål der politisk er vigtige men som ikke er en aktiv del af verdensmålene. </a:t>
            </a:r>
          </a:p>
          <a:p>
            <a:endParaRPr lang="da-DK" dirty="0"/>
          </a:p>
          <a:p>
            <a:r>
              <a:rPr lang="da-DK" dirty="0" err="1"/>
              <a:t>Bystrategien</a:t>
            </a:r>
            <a:r>
              <a:rPr lang="da-DK" dirty="0"/>
              <a:t> besluttes endelig i efteråret 2019. Nye udvalgsmål besluttes med budgettet 9.oktober, Udvalgsmålene forventes revideret inden udgangen af året. </a:t>
            </a:r>
          </a:p>
        </p:txBody>
      </p:sp>
      <p:sp>
        <p:nvSpPr>
          <p:cNvPr id="4" name="Pladsholder til slidenummer 3"/>
          <p:cNvSpPr>
            <a:spLocks noGrp="1"/>
          </p:cNvSpPr>
          <p:nvPr>
            <p:ph type="sldNum" sz="quarter" idx="5"/>
          </p:nvPr>
        </p:nvSpPr>
        <p:spPr/>
        <p:txBody>
          <a:bodyPr/>
          <a:lstStyle/>
          <a:p>
            <a:fld id="{3891388B-CB9B-4EA3-9052-C58629017F84}" type="slidenum">
              <a:rPr lang="da-DK" smtClean="0"/>
              <a:t>6</a:t>
            </a:fld>
            <a:endParaRPr lang="da-DK"/>
          </a:p>
        </p:txBody>
      </p:sp>
    </p:spTree>
    <p:extLst>
      <p:ext uri="{BB962C8B-B14F-4D97-AF65-F5344CB8AC3E}">
        <p14:creationId xmlns:p14="http://schemas.microsoft.com/office/powerpoint/2010/main" val="163297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Ret tidligt i processen med Verdensmålspolitikken blev vi klar over, at vi med fordel kunne koble Verdensmålspolitikken tæt til Bystrategi – ”En Storby med Omtanke”.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Dette ligger heller ikke helt fjernt for Bystrategien. Den inviterer netop til, at verdensmålene skal være en ramme for hvordan vi udvikler Odense som by.</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Og den lægger op til, at verdensmålene bliver det filter, Bystrategien skal implementeres igennem.</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Verdensmål Udvalget anbefaler derfor, at Verdensmålspolitikken kobles tæt op af det øverste strategiske dokument, der sætter retningen for kommunens arbejde – nemlig Bystrategien.</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Det vurderer vi vil skabe et stærkt og kontinuert fokus på verdensmålene.</a:t>
            </a:r>
          </a:p>
          <a:p>
            <a:pPr marL="0" indent="0">
              <a:buFont typeface="Arial" panose="020B0604020202020204" pitchFamily="34" charset="0"/>
              <a:buNone/>
            </a:pPr>
            <a:endParaRPr lang="da-DK" dirty="0"/>
          </a:p>
          <a:p>
            <a:pPr marL="171450" indent="-171450">
              <a:buFont typeface="Arial" panose="020B0604020202020204" pitchFamily="34" charset="0"/>
              <a:buChar char="•"/>
            </a:pPr>
            <a:r>
              <a:rPr lang="da-DK" dirty="0"/>
              <a:t>Derudover har vi drøftet, at Verdensmålspolitikken gerne skal have noget tyngde samt et vist abstraktionsniveau, således at den kan rumme mange og forskellige handlinger, der bidrager til verdensmålene.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Og så er vi bevidste om, at der også er lagt op til, at Verdensmål Udvalget efterfølgende har en opgave i at lave en mere konkret handleplan for verdensmålene.</a:t>
            </a:r>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3891388B-CB9B-4EA3-9052-C58629017F84}" type="slidenum">
              <a:rPr lang="da-DK" smtClean="0"/>
              <a:t>7</a:t>
            </a:fld>
            <a:endParaRPr lang="da-DK" dirty="0"/>
          </a:p>
        </p:txBody>
      </p:sp>
    </p:spTree>
    <p:extLst>
      <p:ext uri="{BB962C8B-B14F-4D97-AF65-F5344CB8AC3E}">
        <p14:creationId xmlns:p14="http://schemas.microsoft.com/office/powerpoint/2010/main" val="20321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Vi er samtidig kommet frem til, at Verdensmålspolitikkens primære rolle er at fortælle ”hvordan vil vi arbejde med verdensmålene”…</a:t>
            </a:r>
          </a:p>
          <a:p>
            <a:pPr marL="171450" indent="-171450">
              <a:buFont typeface="Arial" panose="020B0604020202020204" pitchFamily="34" charset="0"/>
              <a:buChar cha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Udvalget har derfor arbejdet med, at politikken kommer til at centrere sig om en række strategiske indsatser for hvordan Odense kan arbejde med verdensmålene.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Disse kan efterfølgende udfoldes i handleplanen.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Igennem udvalgets drøftelser er vi kommet frem til fem konkrete strategiske indsatser.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 udgør: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går foran på verdensmålene </a:t>
            </a:r>
          </a:p>
          <a:p>
            <a:pPr lvl="0">
              <a:defRPr/>
            </a:pPr>
            <a:r>
              <a:rPr lang="da-DK" sz="2400" dirty="0">
                <a:solidFill>
                  <a:srgbClr val="1E3A4F"/>
                </a:solidFill>
                <a:latin typeface="Arial" panose="020B0604020202020204" pitchFamily="34" charset="0"/>
                <a:cs typeface="Arial" panose="020B0604020202020204" pitchFamily="34" charset="0"/>
              </a:rPr>
              <a:t>	Det er afgørende, at vi har det mod der skal til for at sætte byen i bevægelse i arbejdet med verdensmålene. Det gør vi ved at søsætte konkrete projekter, der direkte sigter efter at 	opnå verdensmålene. Verdensmålspolitikken viser, at Odense Kommune aktivt bidrager til arbejdet med verdensmålene gennem konkrete projekter.</a:t>
            </a:r>
            <a:endParaRPr kumimoji="0" lang="da-DK" sz="2400" b="0" i="0" u="none" strike="noStrike" kern="1200" cap="none" spc="0" normalizeH="0" baseline="0" noProof="0" dirty="0">
              <a:ln>
                <a:noFill/>
              </a:ln>
              <a:solidFill>
                <a:srgbClr val="1E3A4F"/>
              </a:solidFill>
              <a:effectLst/>
              <a:uLnTx/>
              <a:uFillTx/>
              <a:latin typeface="Oswald" panose="00000500000000000000" pitchFamily="2"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danner partnerskaber om verdensmålene</a:t>
            </a:r>
          </a:p>
          <a:p>
            <a:pPr lvl="0">
              <a:defRPr/>
            </a:pPr>
            <a:r>
              <a:rPr lang="da-DK" sz="2400" dirty="0">
                <a:solidFill>
                  <a:srgbClr val="1E3A4F"/>
                </a:solidFill>
                <a:latin typeface="Arial" panose="020B0604020202020204" pitchFamily="34" charset="0"/>
                <a:cs typeface="Arial" panose="020B0604020202020204" pitchFamily="34" charset="0"/>
              </a:rPr>
              <a:t>	Gennem partnerskaber vil vi sammen med andre gå forrest og vi være med til at facilitere andres engagement og kompetencer. </a:t>
            </a: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	Verdensmålspolitikken sender et signal til omverdenen om, at Odense gerne vil samarbejde og danne partnerskaber omkring verdensmålene. Vi tør også tage chancer med nye 	partnerskaber.</a:t>
            </a:r>
          </a:p>
          <a:p>
            <a:pPr lvl="0">
              <a:defRPr/>
            </a:pPr>
            <a:endParaRPr lang="da-DK" sz="1400" dirty="0">
              <a:solidFill>
                <a:srgbClr val="1E3A4F"/>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synliggør verdensmålene</a:t>
            </a:r>
          </a:p>
          <a:p>
            <a:pPr lvl="0">
              <a:defRPr/>
            </a:pPr>
            <a:r>
              <a:rPr lang="da-DK" dirty="0"/>
              <a:t> 	</a:t>
            </a:r>
            <a:r>
              <a:rPr lang="da-DK" sz="2400" dirty="0">
                <a:solidFill>
                  <a:srgbClr val="1E3A4F"/>
                </a:solidFill>
                <a:latin typeface="Arial" panose="020B0604020202020204" pitchFamily="34" charset="0"/>
                <a:cs typeface="Arial" panose="020B0604020202020204" pitchFamily="34" charset="0"/>
              </a:rPr>
              <a:t>For at sætte en bevægelse i gang er det vigtigt at kommunikere omkring verdensmålene og verdensmålsindsatser. </a:t>
            </a: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	Verdensmålspolitikken skal bidrage til at verdensmålene kommer i øjenhøjde med byens borgere og virksomheder mv. Således kan vi også inspirere til handling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integrerer og implementerer verdensmålene</a:t>
            </a:r>
          </a:p>
          <a:p>
            <a:pPr lvl="0">
              <a:defRPr/>
            </a:pPr>
            <a:r>
              <a:rPr lang="da-DK" sz="2400" dirty="0">
                <a:solidFill>
                  <a:srgbClr val="1E3A4F"/>
                </a:solidFill>
                <a:latin typeface="Arial" panose="020B0604020202020204" pitchFamily="34" charset="0"/>
                <a:cs typeface="Arial" panose="020B0604020202020204" pitchFamily="34" charset="0"/>
              </a:rPr>
              <a:t>	Verdensmålene integreres i Odense- og Udvalgsmål. Når Odense- og Udvalgsmål revideres, skal der skeles til verdensmålene. De knyttes dermed tættere på styringsuniverset og det 	sikrer, at når der er fremgang på Odense- og Udvalgsmål, så er der fremgang på verdensmålene.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måler på verdensmålene</a:t>
            </a:r>
          </a:p>
          <a:p>
            <a:pPr lvl="0">
              <a:defRPr/>
            </a:pPr>
            <a:r>
              <a:rPr lang="da-DK" sz="2400" dirty="0">
                <a:solidFill>
                  <a:srgbClr val="1E3A4F"/>
                </a:solidFill>
                <a:latin typeface="Arial" panose="020B0604020202020204" pitchFamily="34" charset="0"/>
                <a:cs typeface="Arial" panose="020B0604020202020204" pitchFamily="34" charset="0"/>
              </a:rPr>
              <a:t>	Strategiske beslutninger i Odense Kommune skal omsættes til bæredygtige handlinger, der indtænker verdensmålene.</a:t>
            </a: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	Verdensmålspolitikken skal bidrage til at sikre, at Odense Kommune indtænker verdensmålene i politikker, strategier og handleplaner samt i den daglige drift.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På sliden kan I se en helt overordnet beskrivelse af udvalgets bud på indsatser.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dagsordenen til i dag har vi forsøgt ganske overordnet at beskrive bevæggrundene for hvorfor netop disse fem strategiske indsatser er valgt.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Samt hvorfor vi mener, at de er afgørende for at forankre arbejdet med verdensmålene i Odense – både som by og som kommune.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Jeg vil ikke gøre yderligere ud af at gennemgå de fem indsatser 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 vi er mere interesserede i at høre jeres overordnede betragtninger på den retning vi har foreslået for Verdensmålspolitikken.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Gerne set ud fra jeres rolle som Sundhedsudvalg for Odense Kommune.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Samt jeres betragtninger på de enkelte indsatser, som vi ønsker at anbefale som fundament for politikken.</a:t>
            </a:r>
          </a:p>
          <a:p>
            <a:endParaRPr lang="da-DK" dirty="0"/>
          </a:p>
        </p:txBody>
      </p:sp>
      <p:sp>
        <p:nvSpPr>
          <p:cNvPr id="4" name="Pladsholder til slidenummer 3"/>
          <p:cNvSpPr>
            <a:spLocks noGrp="1"/>
          </p:cNvSpPr>
          <p:nvPr>
            <p:ph type="sldNum" sz="quarter" idx="5"/>
          </p:nvPr>
        </p:nvSpPr>
        <p:spPr/>
        <p:txBody>
          <a:bodyPr/>
          <a:lstStyle/>
          <a:p>
            <a:fld id="{D2FE9841-7D5B-4FC7-BE18-CBC25A9911AF}" type="slidenum">
              <a:rPr lang="da-DK" smtClean="0"/>
              <a:t>8</a:t>
            </a:fld>
            <a:endParaRPr lang="da-DK"/>
          </a:p>
        </p:txBody>
      </p:sp>
    </p:spTree>
    <p:extLst>
      <p:ext uri="{BB962C8B-B14F-4D97-AF65-F5344CB8AC3E}">
        <p14:creationId xmlns:p14="http://schemas.microsoft.com/office/powerpoint/2010/main" val="331964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Vi er samtidig kommet frem til, at Verdensmålspolitikkens primære rolle er at fortælle ”hvordan vil vi arbejde med verdensmålene”…</a:t>
            </a:r>
          </a:p>
          <a:p>
            <a:pPr marL="171450" indent="-171450">
              <a:buFont typeface="Arial" panose="020B0604020202020204" pitchFamily="34" charset="0"/>
              <a:buChar cha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Udvalget har derfor arbejdet med, at politikken kommer til at centrere sig om en række strategiske indsatser for hvordan Odense kan arbejde med verdensmålene.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Disse kan efterfølgende udfoldes i handleplanen.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Igennem udvalgets drøftelser er vi kommet frem til fem konkrete strategiske indsatser.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 udgør: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går foran på verdensmålene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danner partnerskaber om verdensmålene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synliggør verdensmålene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integrerer og implementerer verdensmålene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Odense måler på verdensmålene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På sliden kan I se en helt overordnet beskrivelse af udvalgets bud på indsatser.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dagsordenen til i dag har vi forsøgt ganske overordnet at beskrive bevæggrundene for hvorfor netop disse fem strategiske indsatser er valgt.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Samt hvorfor vi mener, at de er afgørende for at forankre arbejdet med verdensmålene i Odense – både som by og som kommune.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Jeg vil ikke gøre yderligere ud af at gennemgå de fem indsatser 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 vi er mere interesserede i at høre jeres overordnede betragtninger på den retning vi har foreslået for Verdensmålspolitikken.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Gerne set ud fra jeres rolle som Sundhedsudvalg for Odense Kommune.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Samt jeres betragtninger på de enkelte indsatser, som vi ønsker at anbefale som fundament for politikken.</a:t>
            </a:r>
          </a:p>
        </p:txBody>
      </p:sp>
      <p:sp>
        <p:nvSpPr>
          <p:cNvPr id="4" name="Pladsholder til slidenummer 3"/>
          <p:cNvSpPr>
            <a:spLocks noGrp="1"/>
          </p:cNvSpPr>
          <p:nvPr>
            <p:ph type="sldNum" sz="quarter" idx="5"/>
          </p:nvPr>
        </p:nvSpPr>
        <p:spPr/>
        <p:txBody>
          <a:bodyPr/>
          <a:lstStyle/>
          <a:p>
            <a:fld id="{3891388B-CB9B-4EA3-9052-C58629017F84}" type="slidenum">
              <a:rPr lang="da-DK" smtClean="0"/>
              <a:t>9</a:t>
            </a:fld>
            <a:endParaRPr lang="da-DK"/>
          </a:p>
        </p:txBody>
      </p:sp>
    </p:spTree>
    <p:extLst>
      <p:ext uri="{BB962C8B-B14F-4D97-AF65-F5344CB8AC3E}">
        <p14:creationId xmlns:p14="http://schemas.microsoft.com/office/powerpoint/2010/main" val="84782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10CED-2D2F-4DA2-87F2-F542781308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01B7F70-6F52-4460-8DE9-A826AD768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72526FC-BB2B-45CE-9EC9-01EC63ADF133}"/>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5" name="Pladsholder til sidefod 4">
            <a:extLst>
              <a:ext uri="{FF2B5EF4-FFF2-40B4-BE49-F238E27FC236}">
                <a16:creationId xmlns:a16="http://schemas.microsoft.com/office/drawing/2014/main" id="{52E98BEC-EB73-4333-9429-1BC2BDBC5A1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87786E1-589F-4600-9AAC-6E133E20D772}"/>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402007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262AF-2DA7-4A1B-8E5A-6AD0D86F18D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B12CD7E-6B09-44EF-ADE5-91F1EFC0BC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2926B7-CC82-473F-9509-E9B7C4A3E600}"/>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5" name="Pladsholder til sidefod 4">
            <a:extLst>
              <a:ext uri="{FF2B5EF4-FFF2-40B4-BE49-F238E27FC236}">
                <a16:creationId xmlns:a16="http://schemas.microsoft.com/office/drawing/2014/main" id="{C2DCE113-32D0-4493-B007-4533ADE9970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56AE1C7-A5A7-4F1D-AEA9-885D61FCE241}"/>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114191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CA5ED9F-C961-4D32-A065-F1D0F8B24F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AE04D57-9078-4993-8394-96BE5D1738B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5B7C1BA-84D2-4682-9F24-CEABD8A12218}"/>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5" name="Pladsholder til sidefod 4">
            <a:extLst>
              <a:ext uri="{FF2B5EF4-FFF2-40B4-BE49-F238E27FC236}">
                <a16:creationId xmlns:a16="http://schemas.microsoft.com/office/drawing/2014/main" id="{428D7B5B-0F10-45B2-9DB7-2460C12601E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33DAB18-ECF6-45F3-AA51-558626BCA4FB}"/>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16817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DE61138-BFA8-4A2D-AE2A-204192BAD444}" type="datetime1">
              <a:rPr lang="da-DK" smtClean="0"/>
              <a:t>17-09-2019</a:t>
            </a:fld>
            <a:endParaRPr lang="da-DK"/>
          </a:p>
        </p:txBody>
      </p:sp>
      <p:sp>
        <p:nvSpPr>
          <p:cNvPr id="6" name="Pladsholder til diasnummer 5"/>
          <p:cNvSpPr>
            <a:spLocks noGrp="1"/>
          </p:cNvSpPr>
          <p:nvPr>
            <p:ph type="sldNum" sz="quarter" idx="12"/>
          </p:nvPr>
        </p:nvSpPr>
        <p:spPr/>
        <p:txBody>
          <a:bodyPr/>
          <a:lstStyle/>
          <a:p>
            <a:fld id="{DE77873C-9D63-F84D-9703-4BB41D0F0F82}" type="slidenum">
              <a:rPr lang="da-DK" smtClean="0"/>
              <a:t>‹nr.›</a:t>
            </a:fld>
            <a:endParaRPr lang="da-DK"/>
          </a:p>
        </p:txBody>
      </p:sp>
      <p:pic>
        <p:nvPicPr>
          <p:cNvPr id="24" name="Picture 6"/>
          <p:cNvPicPr>
            <a:picLocks noChangeAspect="1"/>
          </p:cNvPicPr>
          <p:nvPr userDrawn="1"/>
        </p:nvPicPr>
        <p:blipFill>
          <a:blip r:embed="rId2"/>
          <a:stretch>
            <a:fillRect/>
          </a:stretch>
        </p:blipFill>
        <p:spPr>
          <a:xfrm>
            <a:off x="10391721" y="670114"/>
            <a:ext cx="1626108" cy="668602"/>
          </a:xfrm>
          <a:prstGeom prst="rect">
            <a:avLst/>
          </a:prstGeom>
        </p:spPr>
      </p:pic>
      <p:sp>
        <p:nvSpPr>
          <p:cNvPr id="9" name="Pladsholder til billede 12"/>
          <p:cNvSpPr>
            <a:spLocks noGrp="1"/>
          </p:cNvSpPr>
          <p:nvPr>
            <p:ph type="pic" sz="quarter" idx="14" hasCustomPrompt="1"/>
          </p:nvPr>
        </p:nvSpPr>
        <p:spPr>
          <a:xfrm>
            <a:off x="7571318" y="144000"/>
            <a:ext cx="4446511" cy="6588000"/>
          </a:xfrm>
          <a:custGeom>
            <a:avLst/>
            <a:gdLst>
              <a:gd name="connsiteX0" fmla="*/ 2119425 w 3334883"/>
              <a:gd name="connsiteY0" fmla="*/ 530590 h 6582931"/>
              <a:gd name="connsiteX1" fmla="*/ 1712231 w 3334883"/>
              <a:gd name="connsiteY1" fmla="*/ 1199725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22996 w 3334883"/>
              <a:gd name="connsiteY1" fmla="*/ 1204485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22996 w 3334883"/>
              <a:gd name="connsiteY1" fmla="*/ 1194968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26569 w 3334883"/>
              <a:gd name="connsiteY1" fmla="*/ 1199727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22998 w 3334883"/>
              <a:gd name="connsiteY1" fmla="*/ 1194969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26569 w 3334883"/>
              <a:gd name="connsiteY1" fmla="*/ 1194969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19426 w 3334883"/>
              <a:gd name="connsiteY1" fmla="*/ 1199727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4883" h="6582931">
                <a:moveTo>
                  <a:pt x="2119425" y="530590"/>
                </a:moveTo>
                <a:cubicBezTo>
                  <a:pt x="2120615" y="755222"/>
                  <a:pt x="2118236" y="975095"/>
                  <a:pt x="2119426" y="1199727"/>
                </a:cubicBezTo>
                <a:lnTo>
                  <a:pt x="3334882" y="1199725"/>
                </a:lnTo>
                <a:lnTo>
                  <a:pt x="3334882" y="530590"/>
                </a:lnTo>
                <a:lnTo>
                  <a:pt x="2119425" y="530590"/>
                </a:lnTo>
                <a:close/>
                <a:moveTo>
                  <a:pt x="0" y="0"/>
                </a:moveTo>
                <a:lnTo>
                  <a:pt x="3334883" y="0"/>
                </a:lnTo>
                <a:lnTo>
                  <a:pt x="3334883" y="6582931"/>
                </a:lnTo>
                <a:lnTo>
                  <a:pt x="0" y="6582931"/>
                </a:lnTo>
                <a:lnTo>
                  <a:pt x="0" y="0"/>
                </a:lnTo>
                <a:close/>
              </a:path>
            </a:pathLst>
          </a:custGeom>
        </p:spPr>
        <p:txBody>
          <a:bodyPr anchor="ctr" anchorCtr="0"/>
          <a:lstStyle>
            <a:lvl1pPr>
              <a:defRPr baseline="0"/>
            </a:lvl1pPr>
          </a:lstStyle>
          <a:p>
            <a:r>
              <a:rPr lang="da-DK" dirty="0"/>
              <a:t>Indsæt billede –  Find dine billeder i </a:t>
            </a:r>
            <a:r>
              <a:rPr lang="da-DK" dirty="0" err="1"/>
              <a:t>colourbox</a:t>
            </a:r>
            <a:r>
              <a:rPr lang="da-DK" dirty="0"/>
              <a:t> eller </a:t>
            </a:r>
            <a:r>
              <a:rPr lang="da-DK" dirty="0" err="1"/>
              <a:t>Skyfish</a:t>
            </a:r>
            <a:endParaRPr lang="da-DK" dirty="0"/>
          </a:p>
        </p:txBody>
      </p:sp>
      <p:sp>
        <p:nvSpPr>
          <p:cNvPr id="12" name="Pladsholder til titel 1"/>
          <p:cNvSpPr>
            <a:spLocks noGrp="1"/>
          </p:cNvSpPr>
          <p:nvPr>
            <p:ph type="title" hasCustomPrompt="1"/>
          </p:nvPr>
        </p:nvSpPr>
        <p:spPr>
          <a:xfrm>
            <a:off x="577803" y="1356254"/>
            <a:ext cx="5812367" cy="813981"/>
          </a:xfrm>
          <a:prstGeom prst="rect">
            <a:avLst/>
          </a:prstGeom>
        </p:spPr>
        <p:txBody>
          <a:bodyPr vert="horz" lIns="91440" tIns="45720" rIns="91440" bIns="45720" rtlCol="0" anchor="ctr">
            <a:noAutofit/>
          </a:bodyPr>
          <a:lstStyle>
            <a:lvl1pPr>
              <a:defRPr sz="3200"/>
            </a:lvl1pPr>
          </a:lstStyle>
          <a:p>
            <a:r>
              <a:rPr lang="da-DK" dirty="0"/>
              <a:t>Overskrift</a:t>
            </a:r>
          </a:p>
        </p:txBody>
      </p:sp>
      <p:sp>
        <p:nvSpPr>
          <p:cNvPr id="13" name="Pladsholder til tekst 23"/>
          <p:cNvSpPr>
            <a:spLocks noGrp="1"/>
          </p:cNvSpPr>
          <p:nvPr>
            <p:ph type="body" sz="quarter" idx="15"/>
          </p:nvPr>
        </p:nvSpPr>
        <p:spPr>
          <a:xfrm>
            <a:off x="612114" y="2063082"/>
            <a:ext cx="5809853" cy="4193732"/>
          </a:xfrm>
        </p:spPr>
        <p:txBody>
          <a:bodyPr>
            <a:normAutofit/>
          </a:bodyPr>
          <a:lstStyle>
            <a:lvl1pPr>
              <a:defRPr sz="2000"/>
            </a:lvl1pPr>
            <a:lvl2pPr>
              <a:defRPr sz="2000"/>
            </a:lvl2pPr>
            <a:lvl3pPr>
              <a:defRPr sz="2000"/>
            </a:lvl3pPr>
            <a:lvl4pPr>
              <a:defRPr sz="2000"/>
            </a:lvl4pPr>
            <a:lvl5pPr>
              <a:defRPr sz="20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90025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fsnitsoverskrift">
    <p:spTree>
      <p:nvGrpSpPr>
        <p:cNvPr id="1" name=""/>
        <p:cNvGrpSpPr/>
        <p:nvPr/>
      </p:nvGrpSpPr>
      <p:grpSpPr>
        <a:xfrm>
          <a:off x="0" y="0"/>
          <a:ext cx="0" cy="0"/>
          <a:chOff x="0" y="0"/>
          <a:chExt cx="0" cy="0"/>
        </a:xfrm>
      </p:grpSpPr>
      <p:sp>
        <p:nvSpPr>
          <p:cNvPr id="14" name="Pladsholder til billede 12"/>
          <p:cNvSpPr>
            <a:spLocks noGrp="1"/>
          </p:cNvSpPr>
          <p:nvPr>
            <p:ph type="pic" sz="quarter" idx="14" hasCustomPrompt="1"/>
          </p:nvPr>
        </p:nvSpPr>
        <p:spPr>
          <a:xfrm>
            <a:off x="7571318" y="144000"/>
            <a:ext cx="4446511" cy="6588000"/>
          </a:xfrm>
          <a:custGeom>
            <a:avLst/>
            <a:gdLst>
              <a:gd name="connsiteX0" fmla="*/ 2119425 w 3334883"/>
              <a:gd name="connsiteY0" fmla="*/ 530590 h 6582931"/>
              <a:gd name="connsiteX1" fmla="*/ 1712231 w 3334883"/>
              <a:gd name="connsiteY1" fmla="*/ 1199725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19425 w 3334883"/>
              <a:gd name="connsiteY1" fmla="*/ 1180690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19425 w 3334883"/>
              <a:gd name="connsiteY1" fmla="*/ 1194967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19425 w 3334883"/>
              <a:gd name="connsiteY1" fmla="*/ 1209243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 name="connsiteX0" fmla="*/ 2119425 w 3334883"/>
              <a:gd name="connsiteY0" fmla="*/ 530590 h 6582931"/>
              <a:gd name="connsiteX1" fmla="*/ 2119425 w 3334883"/>
              <a:gd name="connsiteY1" fmla="*/ 1199725 h 6582931"/>
              <a:gd name="connsiteX2" fmla="*/ 3334882 w 3334883"/>
              <a:gd name="connsiteY2" fmla="*/ 1199725 h 6582931"/>
              <a:gd name="connsiteX3" fmla="*/ 3334882 w 3334883"/>
              <a:gd name="connsiteY3" fmla="*/ 530590 h 6582931"/>
              <a:gd name="connsiteX4" fmla="*/ 2119425 w 3334883"/>
              <a:gd name="connsiteY4" fmla="*/ 530590 h 6582931"/>
              <a:gd name="connsiteX5" fmla="*/ 0 w 3334883"/>
              <a:gd name="connsiteY5" fmla="*/ 0 h 6582931"/>
              <a:gd name="connsiteX6" fmla="*/ 3334883 w 3334883"/>
              <a:gd name="connsiteY6" fmla="*/ 0 h 6582931"/>
              <a:gd name="connsiteX7" fmla="*/ 3334883 w 3334883"/>
              <a:gd name="connsiteY7" fmla="*/ 6582931 h 6582931"/>
              <a:gd name="connsiteX8" fmla="*/ 0 w 3334883"/>
              <a:gd name="connsiteY8" fmla="*/ 6582931 h 6582931"/>
              <a:gd name="connsiteX9" fmla="*/ 0 w 3334883"/>
              <a:gd name="connsiteY9" fmla="*/ 0 h 65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4883" h="6582931">
                <a:moveTo>
                  <a:pt x="2119425" y="530590"/>
                </a:moveTo>
                <a:lnTo>
                  <a:pt x="2119425" y="1199725"/>
                </a:lnTo>
                <a:lnTo>
                  <a:pt x="3334882" y="1199725"/>
                </a:lnTo>
                <a:lnTo>
                  <a:pt x="3334882" y="530590"/>
                </a:lnTo>
                <a:lnTo>
                  <a:pt x="2119425" y="530590"/>
                </a:lnTo>
                <a:close/>
                <a:moveTo>
                  <a:pt x="0" y="0"/>
                </a:moveTo>
                <a:lnTo>
                  <a:pt x="3334883" y="0"/>
                </a:lnTo>
                <a:lnTo>
                  <a:pt x="3334883" y="6582931"/>
                </a:lnTo>
                <a:lnTo>
                  <a:pt x="0" y="6582931"/>
                </a:lnTo>
                <a:lnTo>
                  <a:pt x="0" y="0"/>
                </a:lnTo>
                <a:close/>
              </a:path>
            </a:pathLst>
          </a:custGeom>
        </p:spPr>
        <p:txBody>
          <a:bodyPr anchor="ctr"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da-DK" dirty="0"/>
              <a:t>Indsæt billede –  Find dine billeder i </a:t>
            </a:r>
            <a:r>
              <a:rPr lang="da-DK" dirty="0" err="1"/>
              <a:t>colourbox</a:t>
            </a:r>
            <a:r>
              <a:rPr lang="da-DK" dirty="0"/>
              <a:t> eller </a:t>
            </a:r>
            <a:r>
              <a:rPr lang="da-DK" dirty="0" err="1"/>
              <a:t>Skyfish</a:t>
            </a:r>
            <a:endParaRPr lang="da-DK" dirty="0"/>
          </a:p>
          <a:p>
            <a:endParaRPr lang="da-DK" dirty="0"/>
          </a:p>
        </p:txBody>
      </p:sp>
      <p:sp>
        <p:nvSpPr>
          <p:cNvPr id="4" name="Pladsholder til dato 3"/>
          <p:cNvSpPr>
            <a:spLocks noGrp="1"/>
          </p:cNvSpPr>
          <p:nvPr>
            <p:ph type="dt" sz="half" idx="10"/>
          </p:nvPr>
        </p:nvSpPr>
        <p:spPr/>
        <p:txBody>
          <a:bodyPr/>
          <a:lstStyle/>
          <a:p>
            <a:fld id="{374F2B46-64DD-234E-8B8D-3948D9123FA6}" type="datetimeFigureOut">
              <a:rPr lang="da-DK" smtClean="0"/>
              <a:t>23-09-2019</a:t>
            </a:fld>
            <a:endParaRPr lang="da-DK"/>
          </a:p>
        </p:txBody>
      </p:sp>
      <p:sp>
        <p:nvSpPr>
          <p:cNvPr id="6" name="Pladsholder til diasnummer 5"/>
          <p:cNvSpPr>
            <a:spLocks noGrp="1"/>
          </p:cNvSpPr>
          <p:nvPr>
            <p:ph type="sldNum" sz="quarter" idx="12"/>
          </p:nvPr>
        </p:nvSpPr>
        <p:spPr/>
        <p:txBody>
          <a:bodyPr/>
          <a:lstStyle/>
          <a:p>
            <a:fld id="{DE77873C-9D63-F84D-9703-4BB41D0F0F82}" type="slidenum">
              <a:rPr lang="da-DK" smtClean="0"/>
              <a:t>‹nr.›</a:t>
            </a:fld>
            <a:endParaRPr lang="da-DK"/>
          </a:p>
        </p:txBody>
      </p:sp>
      <p:sp>
        <p:nvSpPr>
          <p:cNvPr id="17" name="Pladsholder til titel 1"/>
          <p:cNvSpPr>
            <a:spLocks noGrp="1"/>
          </p:cNvSpPr>
          <p:nvPr>
            <p:ph type="title" hasCustomPrompt="1"/>
          </p:nvPr>
        </p:nvSpPr>
        <p:spPr>
          <a:xfrm>
            <a:off x="577803" y="1356254"/>
            <a:ext cx="5812367" cy="813981"/>
          </a:xfrm>
          <a:prstGeom prst="rect">
            <a:avLst/>
          </a:prstGeom>
        </p:spPr>
        <p:txBody>
          <a:bodyPr vert="horz" lIns="91440" tIns="45720" rIns="91440" bIns="45720" rtlCol="0" anchor="ctr">
            <a:noAutofit/>
          </a:bodyPr>
          <a:lstStyle>
            <a:lvl1pPr>
              <a:defRPr sz="3200"/>
            </a:lvl1pPr>
          </a:lstStyle>
          <a:p>
            <a:r>
              <a:rPr lang="da-DK" dirty="0"/>
              <a:t>Overskrift</a:t>
            </a:r>
          </a:p>
        </p:txBody>
      </p:sp>
      <p:sp>
        <p:nvSpPr>
          <p:cNvPr id="25" name="Pladsholder til tekst 23"/>
          <p:cNvSpPr>
            <a:spLocks noGrp="1"/>
          </p:cNvSpPr>
          <p:nvPr>
            <p:ph type="body" sz="quarter" idx="15"/>
          </p:nvPr>
        </p:nvSpPr>
        <p:spPr>
          <a:xfrm>
            <a:off x="612114" y="2063082"/>
            <a:ext cx="5809853" cy="4193732"/>
          </a:xfrm>
        </p:spPr>
        <p:txBody>
          <a:bodyPr>
            <a:normAutofit/>
          </a:bodyPr>
          <a:lstStyle>
            <a:lvl1pPr>
              <a:defRPr sz="2000"/>
            </a:lvl1pPr>
            <a:lvl2pPr>
              <a:defRPr sz="2000"/>
            </a:lvl2pPr>
            <a:lvl3pPr>
              <a:defRPr sz="2000"/>
            </a:lvl3pPr>
            <a:lvl4pPr>
              <a:defRPr sz="2000"/>
            </a:lvl4pPr>
            <a:lvl5pPr>
              <a:defRPr sz="2000"/>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89211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1BD8B-0947-4361-9323-65D541B95AB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13E43D5-5B2D-453E-8844-8C05BFABDB6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7F3C9A4-A9A8-4119-8587-0FB896242EF0}"/>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5" name="Pladsholder til sidefod 4">
            <a:extLst>
              <a:ext uri="{FF2B5EF4-FFF2-40B4-BE49-F238E27FC236}">
                <a16:creationId xmlns:a16="http://schemas.microsoft.com/office/drawing/2014/main" id="{865DF788-3E08-4C0A-A911-ECCB2F8EF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280DA3-A2ED-4989-8197-9E7B0BFD613E}"/>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385354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DC141-0A65-4C58-A7F8-DA36E41A0F4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3631B09-828A-4E05-803F-000680605D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D250F12-B82F-42B2-BF23-48D84FE0BD3B}"/>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5" name="Pladsholder til sidefod 4">
            <a:extLst>
              <a:ext uri="{FF2B5EF4-FFF2-40B4-BE49-F238E27FC236}">
                <a16:creationId xmlns:a16="http://schemas.microsoft.com/office/drawing/2014/main" id="{2EA3515C-EFC0-434E-AECD-503825E9425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567CBC4-2014-4382-8862-C6E1E1BAA429}"/>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12436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A0C88-4B1C-40A1-AE51-823A169B4C6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7068A97-DE1C-4FEE-BF83-F57EA3BC77F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B020EC9-6A0F-4AA2-BCFF-1434331BE02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F3B57FC-83F3-4452-85FE-273C977E57F4}"/>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6" name="Pladsholder til sidefod 5">
            <a:extLst>
              <a:ext uri="{FF2B5EF4-FFF2-40B4-BE49-F238E27FC236}">
                <a16:creationId xmlns:a16="http://schemas.microsoft.com/office/drawing/2014/main" id="{D1637A3D-1D13-4C26-888B-3A88FA0554B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84AA07-6B5E-4023-A18D-F0607DA6657F}"/>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15730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BB1FF-97B1-4629-9F1E-DBE612D8730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63F5C63-82FE-403B-BAAC-F8B444F63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EEDDA05-A8AD-49AE-BAF4-E131CF14C5D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5C5A6D0-ABA8-42E3-A5C8-C3ADAD35C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18F471F-8B4F-451D-A1E5-28B10B2A8F6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208D53D-544A-4E19-AF72-EFCA5D20B10D}"/>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8" name="Pladsholder til sidefod 7">
            <a:extLst>
              <a:ext uri="{FF2B5EF4-FFF2-40B4-BE49-F238E27FC236}">
                <a16:creationId xmlns:a16="http://schemas.microsoft.com/office/drawing/2014/main" id="{60CF38D3-9019-4FED-86DA-CCB599E2CC2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B8BF8AD-BFC9-4216-AFAC-821C9E884AAD}"/>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364407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10D46-E527-4025-B9B9-02C2748D383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E7C552E-B758-491A-B943-30CAA338A4A8}"/>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4" name="Pladsholder til sidefod 3">
            <a:extLst>
              <a:ext uri="{FF2B5EF4-FFF2-40B4-BE49-F238E27FC236}">
                <a16:creationId xmlns:a16="http://schemas.microsoft.com/office/drawing/2014/main" id="{22E9D92B-38D1-4682-BAFE-1EC74BF920F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AA1F1E7-2888-4B5D-B1B1-4E47E09C709E}"/>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245407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B7C8348-C897-4193-8CAF-84265969A826}"/>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3" name="Pladsholder til sidefod 2">
            <a:extLst>
              <a:ext uri="{FF2B5EF4-FFF2-40B4-BE49-F238E27FC236}">
                <a16:creationId xmlns:a16="http://schemas.microsoft.com/office/drawing/2014/main" id="{22367D66-A8FF-4700-A0BC-FCB374664E7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697453D-3F72-4361-A56D-87A410C32375}"/>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256563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A375A-3C6F-48D7-A751-F6AA61F018B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EF37415-36B7-41A2-A12D-3179C9388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5FCECCD-0DE2-4597-A17A-265AC651F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2086367-8AF8-470E-A7AD-F45104463AC1}"/>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6" name="Pladsholder til sidefod 5">
            <a:extLst>
              <a:ext uri="{FF2B5EF4-FFF2-40B4-BE49-F238E27FC236}">
                <a16:creationId xmlns:a16="http://schemas.microsoft.com/office/drawing/2014/main" id="{E4BBC34E-AAA2-4937-93DC-2A8D3C42E76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1D53C82-A227-4C08-8D04-047483DF7534}"/>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196141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D2E52-CCDC-4D87-93BF-FA355185358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A5D4AEE-9E6B-4A91-9B0A-1F2353704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C9916A5-843E-46C5-9833-746502829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359E09B-F85C-457A-A1F9-90A901AF9CD6}"/>
              </a:ext>
            </a:extLst>
          </p:cNvPr>
          <p:cNvSpPr>
            <a:spLocks noGrp="1"/>
          </p:cNvSpPr>
          <p:nvPr>
            <p:ph type="dt" sz="half" idx="10"/>
          </p:nvPr>
        </p:nvSpPr>
        <p:spPr/>
        <p:txBody>
          <a:bodyPr/>
          <a:lstStyle/>
          <a:p>
            <a:fld id="{05EFA913-16BC-4C97-8B69-9447A6D03DEA}" type="datetimeFigureOut">
              <a:rPr lang="da-DK" smtClean="0"/>
              <a:t>17-09-2019</a:t>
            </a:fld>
            <a:endParaRPr lang="da-DK"/>
          </a:p>
        </p:txBody>
      </p:sp>
      <p:sp>
        <p:nvSpPr>
          <p:cNvPr id="6" name="Pladsholder til sidefod 5">
            <a:extLst>
              <a:ext uri="{FF2B5EF4-FFF2-40B4-BE49-F238E27FC236}">
                <a16:creationId xmlns:a16="http://schemas.microsoft.com/office/drawing/2014/main" id="{514F0809-F152-4249-968B-3FF2A0297F0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3DFBCB-3AB6-41B2-8B19-51114E8718A7}"/>
              </a:ext>
            </a:extLst>
          </p:cNvPr>
          <p:cNvSpPr>
            <a:spLocks noGrp="1"/>
          </p:cNvSpPr>
          <p:nvPr>
            <p:ph type="sldNum" sz="quarter" idx="12"/>
          </p:nvPr>
        </p:nvSpPr>
        <p:spPr/>
        <p:txBody>
          <a:bodyPr/>
          <a:lstStyle/>
          <a:p>
            <a:fld id="{283A528F-2912-474B-8F94-94833CB9A74C}" type="slidenum">
              <a:rPr lang="da-DK" smtClean="0"/>
              <a:t>‹nr.›</a:t>
            </a:fld>
            <a:endParaRPr lang="da-DK"/>
          </a:p>
        </p:txBody>
      </p:sp>
    </p:spTree>
    <p:extLst>
      <p:ext uri="{BB962C8B-B14F-4D97-AF65-F5344CB8AC3E}">
        <p14:creationId xmlns:p14="http://schemas.microsoft.com/office/powerpoint/2010/main" val="227560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E554D98-2749-4FD2-B09A-09540D7CE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BD9D2DA-DCF3-4586-94A4-99CA4A9B3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35D32A-3C87-486F-99D4-58FD9EF83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FA913-16BC-4C97-8B69-9447A6D03DEA}" type="datetimeFigureOut">
              <a:rPr lang="da-DK" smtClean="0"/>
              <a:t>17-09-2019</a:t>
            </a:fld>
            <a:endParaRPr lang="da-DK"/>
          </a:p>
        </p:txBody>
      </p:sp>
      <p:sp>
        <p:nvSpPr>
          <p:cNvPr id="5" name="Pladsholder til sidefod 4">
            <a:extLst>
              <a:ext uri="{FF2B5EF4-FFF2-40B4-BE49-F238E27FC236}">
                <a16:creationId xmlns:a16="http://schemas.microsoft.com/office/drawing/2014/main" id="{E27FD36E-7A00-411F-92FC-D50D93307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F051D56-B9A0-455F-92CC-2EF11EDF8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528F-2912-474B-8F94-94833CB9A74C}" type="slidenum">
              <a:rPr lang="da-DK" smtClean="0"/>
              <a:t>‹nr.›</a:t>
            </a:fld>
            <a:endParaRPr lang="da-DK"/>
          </a:p>
        </p:txBody>
      </p:sp>
    </p:spTree>
    <p:extLst>
      <p:ext uri="{BB962C8B-B14F-4D97-AF65-F5344CB8AC3E}">
        <p14:creationId xmlns:p14="http://schemas.microsoft.com/office/powerpoint/2010/main" val="347215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nud.png">
            <a:extLst>
              <a:ext uri="{FF2B5EF4-FFF2-40B4-BE49-F238E27FC236}">
                <a16:creationId xmlns:a16="http://schemas.microsoft.com/office/drawing/2014/main" id="{39582D7B-807E-4CC9-8F7C-D99F36490D7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sp>
        <p:nvSpPr>
          <p:cNvPr id="3" name="Titel 1"/>
          <p:cNvSpPr txBox="1">
            <a:spLocks/>
          </p:cNvSpPr>
          <p:nvPr/>
        </p:nvSpPr>
        <p:spPr>
          <a:xfrm>
            <a:off x="5407295" y="3068960"/>
            <a:ext cx="5873281" cy="2736304"/>
          </a:xfrm>
          <a:prstGeom prst="rect">
            <a:avLst/>
          </a:prstGeom>
        </p:spPr>
        <p:txBody>
          <a:bodyPr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lnSpc>
                <a:spcPct val="100000"/>
              </a:lnSpc>
            </a:pPr>
            <a:r>
              <a:rPr lang="da-DK" sz="5400" dirty="0">
                <a:latin typeface="Oswald Light" panose="02000506000000020004" pitchFamily="2"/>
              </a:rPr>
              <a:t>Verdensmål Udvalget</a:t>
            </a:r>
          </a:p>
          <a:p>
            <a:pPr algn="r">
              <a:lnSpc>
                <a:spcPct val="100000"/>
              </a:lnSpc>
            </a:pPr>
            <a:r>
              <a:rPr lang="da-DK" sz="1900" dirty="0">
                <a:latin typeface="Oswald Light" panose="02000506000000020004" pitchFamily="2"/>
              </a:rPr>
              <a:t>Ved formand Peer Locher</a:t>
            </a:r>
          </a:p>
          <a:p>
            <a:pPr algn="r">
              <a:lnSpc>
                <a:spcPct val="100000"/>
              </a:lnSpc>
            </a:pPr>
            <a:endParaRPr lang="da-DK" sz="1900" dirty="0">
              <a:latin typeface="Oswald Light" panose="02000506000000020004" pitchFamily="2"/>
            </a:endParaRPr>
          </a:p>
          <a:p>
            <a:pPr algn="r">
              <a:lnSpc>
                <a:spcPct val="100000"/>
              </a:lnSpc>
            </a:pPr>
            <a:r>
              <a:rPr lang="da-DK" sz="3200" dirty="0"/>
              <a:t>ÅBENT FORUM 2019 – </a:t>
            </a:r>
          </a:p>
          <a:p>
            <a:pPr algn="r">
              <a:lnSpc>
                <a:spcPct val="100000"/>
              </a:lnSpc>
            </a:pPr>
            <a:r>
              <a:rPr lang="da-DK" sz="3200" dirty="0"/>
              <a:t>FORSYNING &amp; VERDENSMÅL </a:t>
            </a:r>
          </a:p>
          <a:p>
            <a:pPr algn="r">
              <a:lnSpc>
                <a:spcPct val="100000"/>
              </a:lnSpc>
            </a:pPr>
            <a:r>
              <a:rPr lang="da-DK" sz="1800" dirty="0">
                <a:latin typeface="Oswald Light" panose="02000506000000020004" pitchFamily="2"/>
              </a:rPr>
              <a:t>d</a:t>
            </a:r>
            <a:r>
              <a:rPr lang="da-DK" sz="1900" dirty="0">
                <a:latin typeface="Oswald Light" panose="02000506000000020004" pitchFamily="2"/>
              </a:rPr>
              <a:t>. 26. september 2019 i Odense</a:t>
            </a:r>
          </a:p>
        </p:txBody>
      </p:sp>
      <p:pic>
        <p:nvPicPr>
          <p:cNvPr id="5" name="Picture 6" descr="kommunelogotap2014_CMYK_UK.png"/>
          <p:cNvPicPr>
            <a:picLocks noChangeAspect="1"/>
          </p:cNvPicPr>
          <p:nvPr/>
        </p:nvPicPr>
        <p:blipFill>
          <a:blip r:embed="rId5"/>
          <a:stretch>
            <a:fillRect/>
          </a:stretch>
        </p:blipFill>
        <p:spPr>
          <a:xfrm>
            <a:off x="10943634" y="196097"/>
            <a:ext cx="1216989" cy="501851"/>
          </a:xfrm>
          <a:prstGeom prst="rect">
            <a:avLst/>
          </a:prstGeom>
        </p:spPr>
      </p:pic>
      <p:sp>
        <p:nvSpPr>
          <p:cNvPr id="8" name="Tekstfelt 7"/>
          <p:cNvSpPr txBox="1"/>
          <p:nvPr/>
        </p:nvSpPr>
        <p:spPr>
          <a:xfrm>
            <a:off x="10024010" y="0"/>
            <a:ext cx="643991" cy="369332"/>
          </a:xfrm>
          <a:prstGeom prst="rect">
            <a:avLst/>
          </a:prstGeom>
          <a:noFill/>
        </p:spPr>
        <p:txBody>
          <a:bodyPr wrap="square" rtlCol="0">
            <a:spAutoFit/>
          </a:bodyPr>
          <a:lstStyle/>
          <a:p>
            <a:endParaRPr lang="da-DK" dirty="0"/>
          </a:p>
        </p:txBody>
      </p:sp>
      <p:pic>
        <p:nvPicPr>
          <p:cNvPr id="4" name="Billede 3">
            <a:extLst>
              <a:ext uri="{FF2B5EF4-FFF2-40B4-BE49-F238E27FC236}">
                <a16:creationId xmlns:a16="http://schemas.microsoft.com/office/drawing/2014/main" id="{93AC6363-7993-432D-B968-8A6ADAFE1B30}"/>
              </a:ext>
            </a:extLst>
          </p:cNvPr>
          <p:cNvPicPr>
            <a:picLocks noChangeAspect="1"/>
          </p:cNvPicPr>
          <p:nvPr/>
        </p:nvPicPr>
        <p:blipFill>
          <a:blip r:embed="rId6"/>
          <a:stretch>
            <a:fillRect/>
          </a:stretch>
        </p:blipFill>
        <p:spPr>
          <a:xfrm>
            <a:off x="255009" y="1052736"/>
            <a:ext cx="4771750" cy="4752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7194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9281BEA-38FD-4C1A-9C6D-F439B58826D7}"/>
              </a:ext>
            </a:extLst>
          </p:cNvPr>
          <p:cNvSpPr/>
          <p:nvPr/>
        </p:nvSpPr>
        <p:spPr>
          <a:xfrm>
            <a:off x="1713053" y="1634694"/>
            <a:ext cx="8403219" cy="4395716"/>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t"/>
          <a:lstStyle/>
          <a:p>
            <a:pPr lvl="0">
              <a:defRPr/>
            </a:pPr>
            <a:r>
              <a:rPr lang="da-DK" sz="3200" b="1" dirty="0">
                <a:solidFill>
                  <a:srgbClr val="1E3A4F"/>
                </a:solidFill>
                <a:latin typeface="Oswald" panose="00000500000000000000" pitchFamily="2" charset="0"/>
              </a:rPr>
              <a:t>Odense danner partnerskaber om verdensmålene</a:t>
            </a:r>
            <a:endParaRPr kumimoji="0" lang="da-DK" sz="3200" b="1" i="0" u="none" strike="noStrike" kern="1200" cap="none" spc="0" normalizeH="0" baseline="0" noProof="0" dirty="0">
              <a:ln>
                <a:noFill/>
              </a:ln>
              <a:solidFill>
                <a:srgbClr val="1E3A4F"/>
              </a:solidFill>
              <a:effectLst/>
              <a:uLnTx/>
              <a:uFillTx/>
              <a:latin typeface="Arial" panose="020B0604020202020204" pitchFamily="34" charset="0"/>
              <a:ea typeface="+mn-ea"/>
              <a:cs typeface="Arial" panose="020B0604020202020204" pitchFamily="34" charset="0"/>
            </a:endParaRPr>
          </a:p>
          <a:p>
            <a:pPr lvl="0">
              <a:defRPr/>
            </a:pPr>
            <a:endParaRPr lang="da-DK" sz="800" dirty="0">
              <a:solidFill>
                <a:srgbClr val="1E3A4F"/>
              </a:solidFill>
              <a:latin typeface="Arial" panose="020B0604020202020204" pitchFamily="34" charset="0"/>
              <a:cs typeface="Arial" panose="020B0604020202020204" pitchFamily="34" charset="0"/>
            </a:endParaRPr>
          </a:p>
          <a:p>
            <a:pPr lvl="0">
              <a:defRPr/>
            </a:pPr>
            <a:endParaRPr lang="da-DK" sz="24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Gennem partnerskaber vil vi sammen med andre gå forrest og vi være med til at facilitere andres engagement og kompetencer.</a:t>
            </a:r>
          </a:p>
          <a:p>
            <a:pPr lvl="0">
              <a:defRPr/>
            </a:pP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Verdensmålspolitikken sender et signal til omverdenen om, at Odense gerne vil samarbejde og danne partnerskaber omkring verdensmålene. Vi tør også tage chancer med nye partnerskaber.</a:t>
            </a:r>
          </a:p>
          <a:p>
            <a:pPr lvl="0">
              <a:defRPr/>
            </a:pPr>
            <a:endParaRPr lang="da-DK" sz="1400" dirty="0">
              <a:solidFill>
                <a:srgbClr val="1E3A4F"/>
              </a:solidFill>
              <a:latin typeface="Arial" panose="020B0604020202020204" pitchFamily="34" charset="0"/>
              <a:cs typeface="Arial" panose="020B0604020202020204" pitchFamily="34" charset="0"/>
            </a:endParaRPr>
          </a:p>
          <a:p>
            <a:pPr lvl="0">
              <a:defRPr/>
            </a:pPr>
            <a:endParaRPr lang="da-DK" sz="1400" dirty="0">
              <a:solidFill>
                <a:srgbClr val="1E3A4F"/>
              </a:solidFill>
              <a:latin typeface="Arial" panose="020B0604020202020204" pitchFamily="34" charset="0"/>
              <a:cs typeface="Arial" panose="020B0604020202020204" pitchFamily="34" charset="0"/>
            </a:endParaRPr>
          </a:p>
          <a:p>
            <a:pPr lvl="0">
              <a:defRPr/>
            </a:pPr>
            <a:endParaRPr lang="da-DK" sz="1400" dirty="0">
              <a:solidFill>
                <a:srgbClr val="1E3A4F"/>
              </a:solidFill>
              <a:latin typeface="Arial" panose="020B0604020202020204" pitchFamily="34" charset="0"/>
              <a:cs typeface="Arial" panose="020B0604020202020204" pitchFamily="34" charset="0"/>
            </a:endParaRPr>
          </a:p>
        </p:txBody>
      </p:sp>
      <p:pic>
        <p:nvPicPr>
          <p:cNvPr id="6" name="Picture 9" descr="knud.png">
            <a:extLst>
              <a:ext uri="{FF2B5EF4-FFF2-40B4-BE49-F238E27FC236}">
                <a16:creationId xmlns:a16="http://schemas.microsoft.com/office/drawing/2014/main" id="{924314A7-F940-41C4-A20A-A721887F187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7" name="Billede 6">
            <a:extLst>
              <a:ext uri="{FF2B5EF4-FFF2-40B4-BE49-F238E27FC236}">
                <a16:creationId xmlns:a16="http://schemas.microsoft.com/office/drawing/2014/main" id="{2D0B152B-3C64-4CFD-958E-AC48FBEA7B3F}"/>
              </a:ext>
            </a:extLst>
          </p:cNvPr>
          <p:cNvPicPr>
            <a:picLocks noChangeAspect="1"/>
          </p:cNvPicPr>
          <p:nvPr/>
        </p:nvPicPr>
        <p:blipFill>
          <a:blip r:embed="rId4"/>
          <a:stretch>
            <a:fillRect/>
          </a:stretch>
        </p:blipFill>
        <p:spPr>
          <a:xfrm>
            <a:off x="100657" y="152508"/>
            <a:ext cx="1307977" cy="1302709"/>
          </a:xfrm>
          <a:prstGeom prst="rect">
            <a:avLst/>
          </a:prstGeom>
        </p:spPr>
      </p:pic>
    </p:spTree>
    <p:extLst>
      <p:ext uri="{BB962C8B-B14F-4D97-AF65-F5344CB8AC3E}">
        <p14:creationId xmlns:p14="http://schemas.microsoft.com/office/powerpoint/2010/main" val="341254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9" descr="knud.png">
            <a:extLst>
              <a:ext uri="{FF2B5EF4-FFF2-40B4-BE49-F238E27FC236}">
                <a16:creationId xmlns:a16="http://schemas.microsoft.com/office/drawing/2014/main" id="{924314A7-F940-41C4-A20A-A721887F187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7" name="Billede 6">
            <a:extLst>
              <a:ext uri="{FF2B5EF4-FFF2-40B4-BE49-F238E27FC236}">
                <a16:creationId xmlns:a16="http://schemas.microsoft.com/office/drawing/2014/main" id="{2D0B152B-3C64-4CFD-958E-AC48FBEA7B3F}"/>
              </a:ext>
            </a:extLst>
          </p:cNvPr>
          <p:cNvPicPr>
            <a:picLocks noChangeAspect="1"/>
          </p:cNvPicPr>
          <p:nvPr/>
        </p:nvPicPr>
        <p:blipFill>
          <a:blip r:embed="rId4"/>
          <a:stretch>
            <a:fillRect/>
          </a:stretch>
        </p:blipFill>
        <p:spPr>
          <a:xfrm>
            <a:off x="100657" y="152508"/>
            <a:ext cx="1307977" cy="1302709"/>
          </a:xfrm>
          <a:prstGeom prst="rect">
            <a:avLst/>
          </a:prstGeom>
        </p:spPr>
      </p:pic>
      <p:sp>
        <p:nvSpPr>
          <p:cNvPr id="8" name="Rektangel 7">
            <a:extLst>
              <a:ext uri="{FF2B5EF4-FFF2-40B4-BE49-F238E27FC236}">
                <a16:creationId xmlns:a16="http://schemas.microsoft.com/office/drawing/2014/main" id="{D93C20E7-C4D6-45E0-A9CB-2BD88D943269}"/>
              </a:ext>
            </a:extLst>
          </p:cNvPr>
          <p:cNvSpPr/>
          <p:nvPr/>
        </p:nvSpPr>
        <p:spPr>
          <a:xfrm>
            <a:off x="1843449" y="1455217"/>
            <a:ext cx="8505102" cy="4757755"/>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t"/>
          <a:lstStyle/>
          <a:p>
            <a:pPr lvl="0">
              <a:defRPr/>
            </a:pPr>
            <a:r>
              <a:rPr lang="da-DK" sz="3200" b="1" dirty="0">
                <a:solidFill>
                  <a:srgbClr val="1E3A4F"/>
                </a:solidFill>
                <a:latin typeface="Oswald" panose="00000500000000000000" pitchFamily="2" charset="0"/>
              </a:rPr>
              <a:t>Odense synliggør verdensmålsindsatserne</a:t>
            </a:r>
            <a:endParaRPr kumimoji="0" lang="da-DK" sz="3200" b="1" i="0" u="none" strike="noStrike" kern="1200" cap="none" spc="0" normalizeH="0" baseline="0" noProof="0" dirty="0">
              <a:ln>
                <a:noFill/>
              </a:ln>
              <a:solidFill>
                <a:srgbClr val="1E3A4F"/>
              </a:solidFill>
              <a:effectLst/>
              <a:uLnTx/>
              <a:uFillTx/>
              <a:latin typeface="Oswald" panose="00000500000000000000"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srgbClr val="1E3A4F"/>
              </a:solidFill>
              <a:effectLst/>
              <a:uLnTx/>
              <a:uFillTx/>
              <a:latin typeface="Arial" panose="020B0604020202020204" pitchFamily="34" charset="0"/>
              <a:ea typeface="+mn-ea"/>
              <a:cs typeface="Arial" panose="020B0604020202020204" pitchFamily="34" charset="0"/>
            </a:endParaRPr>
          </a:p>
          <a:p>
            <a:pPr lvl="0">
              <a:defRPr/>
            </a:pPr>
            <a:endParaRPr lang="da-DK" sz="32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For at sætte en bevægelse i gang er det vigtigt at kommunikere omkring verdensmålene og verdensmålsindsatser.</a:t>
            </a:r>
          </a:p>
          <a:p>
            <a:pPr lvl="0">
              <a:defRPr/>
            </a:pP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Verdensmålspolitikken skal bidrage til at verdensmålene kommer i øjenhøjde med byens borgere og virksomheder mv. Således kan vi også inspirere til handling </a:t>
            </a:r>
          </a:p>
        </p:txBody>
      </p:sp>
    </p:spTree>
    <p:extLst>
      <p:ext uri="{BB962C8B-B14F-4D97-AF65-F5344CB8AC3E}">
        <p14:creationId xmlns:p14="http://schemas.microsoft.com/office/powerpoint/2010/main" val="52059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9" descr="knud.png">
            <a:extLst>
              <a:ext uri="{FF2B5EF4-FFF2-40B4-BE49-F238E27FC236}">
                <a16:creationId xmlns:a16="http://schemas.microsoft.com/office/drawing/2014/main" id="{924314A7-F940-41C4-A20A-A721887F187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7" name="Billede 6">
            <a:extLst>
              <a:ext uri="{FF2B5EF4-FFF2-40B4-BE49-F238E27FC236}">
                <a16:creationId xmlns:a16="http://schemas.microsoft.com/office/drawing/2014/main" id="{2D0B152B-3C64-4CFD-958E-AC48FBEA7B3F}"/>
              </a:ext>
            </a:extLst>
          </p:cNvPr>
          <p:cNvPicPr>
            <a:picLocks noChangeAspect="1"/>
          </p:cNvPicPr>
          <p:nvPr/>
        </p:nvPicPr>
        <p:blipFill>
          <a:blip r:embed="rId4"/>
          <a:stretch>
            <a:fillRect/>
          </a:stretch>
        </p:blipFill>
        <p:spPr>
          <a:xfrm>
            <a:off x="100657" y="152508"/>
            <a:ext cx="1307977" cy="1302709"/>
          </a:xfrm>
          <a:prstGeom prst="rect">
            <a:avLst/>
          </a:prstGeom>
        </p:spPr>
      </p:pic>
      <p:sp>
        <p:nvSpPr>
          <p:cNvPr id="4" name="Rektangel 3">
            <a:extLst>
              <a:ext uri="{FF2B5EF4-FFF2-40B4-BE49-F238E27FC236}">
                <a16:creationId xmlns:a16="http://schemas.microsoft.com/office/drawing/2014/main" id="{D66AE82D-D861-4CDF-8C34-DF0F547A5F0F}"/>
              </a:ext>
            </a:extLst>
          </p:cNvPr>
          <p:cNvSpPr/>
          <p:nvPr/>
        </p:nvSpPr>
        <p:spPr>
          <a:xfrm>
            <a:off x="2211111" y="1455217"/>
            <a:ext cx="7769777" cy="4688260"/>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t"/>
          <a:lstStyle/>
          <a:p>
            <a:pPr lvl="0">
              <a:defRPr/>
            </a:pPr>
            <a:r>
              <a:rPr lang="da-DK" sz="3200" b="1" dirty="0">
                <a:solidFill>
                  <a:srgbClr val="1E3A4F"/>
                </a:solidFill>
                <a:latin typeface="Oswald" panose="00000500000000000000" pitchFamily="2" charset="0"/>
              </a:rPr>
              <a:t>Odense måler på verdensmålsindsatserne</a:t>
            </a:r>
            <a:endParaRPr kumimoji="0" lang="da-DK" sz="3200" b="1" i="0" u="none" strike="noStrike" kern="1200" cap="none" spc="0" normalizeH="0" baseline="0" noProof="0" dirty="0">
              <a:ln>
                <a:noFill/>
              </a:ln>
              <a:solidFill>
                <a:srgbClr val="1E3A4F"/>
              </a:solidFill>
              <a:effectLst/>
              <a:uLnTx/>
              <a:uFillTx/>
              <a:latin typeface="Oswald" panose="00000500000000000000" pitchFamily="2" charset="0"/>
              <a:ea typeface="+mn-ea"/>
              <a:cs typeface="+mn-cs"/>
            </a:endParaRPr>
          </a:p>
          <a:p>
            <a:pPr lvl="0">
              <a:defRPr/>
            </a:pPr>
            <a:endParaRPr lang="da-DK" sz="32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Verdensmålene integreres i Odense- og Udvalgsmål.</a:t>
            </a:r>
          </a:p>
          <a:p>
            <a:pPr lvl="0">
              <a:defRPr/>
            </a:pP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Når Odense- og Udvalgsmål revideres, skal der skeles til verdensmålene. De knyttes dermed tættere på styringsuniverset og det sikrer, at når der er fremgang på Odense- og Udvalgsmål, så er der fremgang på verdensmålene.</a:t>
            </a:r>
          </a:p>
          <a:p>
            <a:pPr lvl="0">
              <a:defRPr/>
            </a:pPr>
            <a:endParaRPr lang="da-DK" sz="1000" dirty="0">
              <a:solidFill>
                <a:srgbClr val="1E3A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39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9" descr="knud.png">
            <a:extLst>
              <a:ext uri="{FF2B5EF4-FFF2-40B4-BE49-F238E27FC236}">
                <a16:creationId xmlns:a16="http://schemas.microsoft.com/office/drawing/2014/main" id="{924314A7-F940-41C4-A20A-A721887F187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7" name="Billede 6">
            <a:extLst>
              <a:ext uri="{FF2B5EF4-FFF2-40B4-BE49-F238E27FC236}">
                <a16:creationId xmlns:a16="http://schemas.microsoft.com/office/drawing/2014/main" id="{2D0B152B-3C64-4CFD-958E-AC48FBEA7B3F}"/>
              </a:ext>
            </a:extLst>
          </p:cNvPr>
          <p:cNvPicPr>
            <a:picLocks noChangeAspect="1"/>
          </p:cNvPicPr>
          <p:nvPr/>
        </p:nvPicPr>
        <p:blipFill>
          <a:blip r:embed="rId4"/>
          <a:stretch>
            <a:fillRect/>
          </a:stretch>
        </p:blipFill>
        <p:spPr>
          <a:xfrm>
            <a:off x="100657" y="152508"/>
            <a:ext cx="1307977" cy="1302709"/>
          </a:xfrm>
          <a:prstGeom prst="rect">
            <a:avLst/>
          </a:prstGeom>
        </p:spPr>
      </p:pic>
      <p:sp>
        <p:nvSpPr>
          <p:cNvPr id="4" name="Rektangel 3">
            <a:extLst>
              <a:ext uri="{FF2B5EF4-FFF2-40B4-BE49-F238E27FC236}">
                <a16:creationId xmlns:a16="http://schemas.microsoft.com/office/drawing/2014/main" id="{4DBE57AA-5AD4-4759-983A-3E10425D877D}"/>
              </a:ext>
            </a:extLst>
          </p:cNvPr>
          <p:cNvSpPr/>
          <p:nvPr/>
        </p:nvSpPr>
        <p:spPr>
          <a:xfrm>
            <a:off x="1946055" y="1455217"/>
            <a:ext cx="8332264" cy="4633067"/>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t"/>
          <a:lstStyle/>
          <a:p>
            <a:pPr lvl="0">
              <a:defRPr/>
            </a:pPr>
            <a:r>
              <a:rPr lang="da-DK" sz="3200" b="1" dirty="0">
                <a:solidFill>
                  <a:srgbClr val="1E3A4F"/>
                </a:solidFill>
                <a:latin typeface="Oswald" panose="00000500000000000000" pitchFamily="2" charset="0"/>
              </a:rPr>
              <a:t>Odense integrerer og implementerer verdensmålene</a:t>
            </a:r>
          </a:p>
          <a:p>
            <a:pPr lvl="0">
              <a:defRPr/>
            </a:pPr>
            <a:endParaRPr kumimoji="0" lang="da-DK" sz="3200" b="1" i="0" u="none" strike="noStrike" kern="1200" cap="none" spc="0" normalizeH="0" baseline="0" noProof="0" dirty="0">
              <a:ln>
                <a:noFill/>
              </a:ln>
              <a:solidFill>
                <a:srgbClr val="1E3A4F"/>
              </a:solidFill>
              <a:effectLst/>
              <a:uLnTx/>
              <a:uFillTx/>
              <a:latin typeface="Oswald" panose="00000500000000000000" pitchFamily="2" charset="0"/>
              <a:ea typeface="+mn-ea"/>
              <a:cs typeface="+mn-cs"/>
            </a:endParaRPr>
          </a:p>
          <a:p>
            <a:pPr lvl="0">
              <a:defRPr/>
            </a:pPr>
            <a:endParaRPr lang="da-DK" sz="10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Strategiske beslutninger i Odense Kommune skal omsættes til bæredygtige handlinger, der indtænker verdensmålene.</a:t>
            </a:r>
          </a:p>
          <a:p>
            <a:pPr lvl="0">
              <a:defRPr/>
            </a:pP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Verdensmålspolitikken skal bidrage til at sikre, at Odense Kommune indtænker verdensmålene i politikker, strategier og handleplaner samt i den daglige drift.</a:t>
            </a:r>
          </a:p>
          <a:p>
            <a:pPr lvl="0">
              <a:defRPr/>
            </a:pPr>
            <a:endParaRPr lang="da-DK" sz="1400" dirty="0">
              <a:solidFill>
                <a:srgbClr val="1E3A4F"/>
              </a:solidFill>
              <a:latin typeface="Arial" panose="020B0604020202020204" pitchFamily="34" charset="0"/>
              <a:cs typeface="Arial" panose="020B0604020202020204" pitchFamily="34" charset="0"/>
            </a:endParaRPr>
          </a:p>
          <a:p>
            <a:pPr lvl="0">
              <a:defRPr/>
            </a:pPr>
            <a:endParaRPr kumimoji="0" lang="da-DK" sz="1000" b="0" i="0" u="none" strike="noStrike" kern="1200" cap="none" spc="0" normalizeH="0" baseline="0" noProof="0" dirty="0">
              <a:ln>
                <a:noFill/>
              </a:ln>
              <a:solidFill>
                <a:srgbClr val="1E3A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697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knud.png">
            <a:extLst>
              <a:ext uri="{FF2B5EF4-FFF2-40B4-BE49-F238E27FC236}">
                <a16:creationId xmlns:a16="http://schemas.microsoft.com/office/drawing/2014/main" id="{924314A7-F940-41C4-A20A-A721887F187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7" name="Billede 6">
            <a:extLst>
              <a:ext uri="{FF2B5EF4-FFF2-40B4-BE49-F238E27FC236}">
                <a16:creationId xmlns:a16="http://schemas.microsoft.com/office/drawing/2014/main" id="{2D0B152B-3C64-4CFD-958E-AC48FBEA7B3F}"/>
              </a:ext>
            </a:extLst>
          </p:cNvPr>
          <p:cNvPicPr>
            <a:picLocks noChangeAspect="1"/>
          </p:cNvPicPr>
          <p:nvPr/>
        </p:nvPicPr>
        <p:blipFill>
          <a:blip r:embed="rId4"/>
          <a:stretch>
            <a:fillRect/>
          </a:stretch>
        </p:blipFill>
        <p:spPr>
          <a:xfrm>
            <a:off x="100657" y="152508"/>
            <a:ext cx="1307977" cy="1302709"/>
          </a:xfrm>
          <a:prstGeom prst="rect">
            <a:avLst/>
          </a:prstGeom>
        </p:spPr>
      </p:pic>
      <p:sp>
        <p:nvSpPr>
          <p:cNvPr id="2" name="Tekstfelt 1">
            <a:extLst>
              <a:ext uri="{FF2B5EF4-FFF2-40B4-BE49-F238E27FC236}">
                <a16:creationId xmlns:a16="http://schemas.microsoft.com/office/drawing/2014/main" id="{193AB0D6-7BE3-4936-AE96-C0BC3F403F34}"/>
              </a:ext>
            </a:extLst>
          </p:cNvPr>
          <p:cNvSpPr txBox="1"/>
          <p:nvPr/>
        </p:nvSpPr>
        <p:spPr>
          <a:xfrm>
            <a:off x="4043644" y="3232231"/>
            <a:ext cx="3350469" cy="830997"/>
          </a:xfrm>
          <a:prstGeom prst="rect">
            <a:avLst/>
          </a:prstGeom>
          <a:noFill/>
        </p:spPr>
        <p:txBody>
          <a:bodyPr wrap="none" rtlCol="0">
            <a:spAutoFit/>
          </a:bodyPr>
          <a:lstStyle/>
          <a:p>
            <a:r>
              <a:rPr lang="da-DK" sz="4800" dirty="0"/>
              <a:t>Tak for i dag.</a:t>
            </a:r>
          </a:p>
        </p:txBody>
      </p:sp>
    </p:spTree>
    <p:extLst>
      <p:ext uri="{BB962C8B-B14F-4D97-AF65-F5344CB8AC3E}">
        <p14:creationId xmlns:p14="http://schemas.microsoft.com/office/powerpoint/2010/main" val="21914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nud.png">
            <a:extLst>
              <a:ext uri="{FF2B5EF4-FFF2-40B4-BE49-F238E27FC236}">
                <a16:creationId xmlns:a16="http://schemas.microsoft.com/office/drawing/2014/main" id="{0A8FD5ED-655D-4596-8A57-4274A9A53E6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sp>
        <p:nvSpPr>
          <p:cNvPr id="3" name="Titel 1"/>
          <p:cNvSpPr txBox="1">
            <a:spLocks/>
          </p:cNvSpPr>
          <p:nvPr/>
        </p:nvSpPr>
        <p:spPr>
          <a:xfrm>
            <a:off x="1944547" y="784565"/>
            <a:ext cx="9344262" cy="5516710"/>
          </a:xfrm>
          <a:prstGeom prst="rect">
            <a:avLst/>
          </a:prstGeom>
          <a:noFill/>
        </p:spPr>
        <p:txBody>
          <a:bodyPr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da-DK" sz="4000" b="1" dirty="0">
                <a:latin typeface="Oswald Light" panose="02000506000000020004" pitchFamily="2"/>
              </a:rPr>
              <a:t>Verdensmål Udvalg nedsat 2018</a:t>
            </a:r>
          </a:p>
          <a:p>
            <a:pPr>
              <a:lnSpc>
                <a:spcPct val="100000"/>
              </a:lnSpc>
            </a:pPr>
            <a:r>
              <a:rPr lang="da-DK" sz="3200" dirty="0">
                <a:latin typeface="Oswald Light" panose="02000506000000020004" pitchFamily="2"/>
              </a:rPr>
              <a:t>§ 17, stk. 4 rådgivende for Økonomi Udvalget</a:t>
            </a:r>
          </a:p>
          <a:p>
            <a:pPr>
              <a:lnSpc>
                <a:spcPct val="100000"/>
              </a:lnSpc>
            </a:pPr>
            <a:endParaRPr lang="da-DK" sz="3200" dirty="0">
              <a:latin typeface="Oswald Light" panose="02000506000000020004" pitchFamily="2"/>
            </a:endParaRPr>
          </a:p>
          <a:p>
            <a:pPr>
              <a:lnSpc>
                <a:spcPct val="100000"/>
              </a:lnSpc>
            </a:pPr>
            <a:r>
              <a:rPr lang="da-DK" sz="4000" b="1" dirty="0">
                <a:latin typeface="Oswald Light" panose="02000506000000020004" pitchFamily="2"/>
              </a:rPr>
              <a:t>Sammensætning</a:t>
            </a:r>
          </a:p>
          <a:p>
            <a:pPr>
              <a:lnSpc>
                <a:spcPct val="100000"/>
              </a:lnSpc>
            </a:pPr>
            <a:r>
              <a:rPr lang="da-DK" sz="3200" dirty="0">
                <a:latin typeface="Oswald Light" panose="02000506000000020004" pitchFamily="2"/>
              </a:rPr>
              <a:t>Repræsentanter fra erhvervsliv, kommunens selskaber og byens uddannelsesinstitutioner og politikere (12 i alt)</a:t>
            </a:r>
          </a:p>
          <a:p>
            <a:pPr>
              <a:lnSpc>
                <a:spcPct val="100000"/>
              </a:lnSpc>
            </a:pPr>
            <a:endParaRPr lang="da-DK" sz="4000" dirty="0">
              <a:latin typeface="Oswald Light" panose="02000506000000020004" pitchFamily="2"/>
            </a:endParaRPr>
          </a:p>
          <a:p>
            <a:pPr>
              <a:lnSpc>
                <a:spcPct val="100000"/>
              </a:lnSpc>
            </a:pPr>
            <a:r>
              <a:rPr lang="da-DK" sz="4000" b="1" dirty="0">
                <a:latin typeface="Oswald Light" panose="02000506000000020004" pitchFamily="2"/>
              </a:rPr>
              <a:t>Formål</a:t>
            </a:r>
          </a:p>
          <a:p>
            <a:pPr>
              <a:lnSpc>
                <a:spcPct val="100000"/>
              </a:lnSpc>
            </a:pPr>
            <a:r>
              <a:rPr lang="da-DK" sz="3200" dirty="0">
                <a:latin typeface="Oswald Light" panose="02000506000000020004" pitchFamily="2"/>
              </a:rPr>
              <a:t>At forankre og integrere de 17 verdensmål i Odense by og kommunes daglige arbejde, politikker og strategier</a:t>
            </a:r>
          </a:p>
          <a:p>
            <a:pPr>
              <a:lnSpc>
                <a:spcPct val="100000"/>
              </a:lnSpc>
            </a:pPr>
            <a:endParaRPr lang="da-DK" sz="3200" dirty="0">
              <a:solidFill>
                <a:schemeClr val="bg1"/>
              </a:solidFill>
              <a:latin typeface="Oswald Light" panose="02000506000000020004" pitchFamily="2"/>
            </a:endParaRPr>
          </a:p>
          <a:p>
            <a:pPr marL="571500" indent="-571500">
              <a:lnSpc>
                <a:spcPct val="100000"/>
              </a:lnSpc>
              <a:buFont typeface="Arial" panose="020B0604020202020204" pitchFamily="34" charset="0"/>
              <a:buChar char="•"/>
            </a:pPr>
            <a:endParaRPr lang="da-DK" sz="4000" dirty="0">
              <a:solidFill>
                <a:schemeClr val="bg1"/>
              </a:solidFill>
              <a:latin typeface="Oswald Light" panose="02000506000000020004" pitchFamily="2"/>
            </a:endParaRPr>
          </a:p>
        </p:txBody>
      </p:sp>
      <p:pic>
        <p:nvPicPr>
          <p:cNvPr id="5" name="Picture 6" descr="kommunelogotap2014_CMYK_UK.png"/>
          <p:cNvPicPr>
            <a:picLocks noChangeAspect="1"/>
          </p:cNvPicPr>
          <p:nvPr/>
        </p:nvPicPr>
        <p:blipFill>
          <a:blip r:embed="rId5"/>
          <a:stretch>
            <a:fillRect/>
          </a:stretch>
        </p:blipFill>
        <p:spPr>
          <a:xfrm>
            <a:off x="10943634" y="196097"/>
            <a:ext cx="1216989" cy="501851"/>
          </a:xfrm>
          <a:prstGeom prst="rect">
            <a:avLst/>
          </a:prstGeom>
        </p:spPr>
      </p:pic>
      <p:sp>
        <p:nvSpPr>
          <p:cNvPr id="8" name="Tekstfelt 7"/>
          <p:cNvSpPr txBox="1"/>
          <p:nvPr/>
        </p:nvSpPr>
        <p:spPr>
          <a:xfrm>
            <a:off x="10024010" y="0"/>
            <a:ext cx="643991" cy="369332"/>
          </a:xfrm>
          <a:prstGeom prst="rect">
            <a:avLst/>
          </a:prstGeom>
          <a:noFill/>
        </p:spPr>
        <p:txBody>
          <a:bodyPr wrap="square" rtlCol="0">
            <a:spAutoFit/>
          </a:bodyPr>
          <a:lstStyle/>
          <a:p>
            <a:endParaRPr lang="da-DK" dirty="0"/>
          </a:p>
        </p:txBody>
      </p:sp>
      <p:pic>
        <p:nvPicPr>
          <p:cNvPr id="7" name="Billede 6">
            <a:extLst>
              <a:ext uri="{FF2B5EF4-FFF2-40B4-BE49-F238E27FC236}">
                <a16:creationId xmlns:a16="http://schemas.microsoft.com/office/drawing/2014/main" id="{3A8A4A28-2EF4-4D47-A3A2-7C4B98F823AA}"/>
              </a:ext>
            </a:extLst>
          </p:cNvPr>
          <p:cNvPicPr>
            <a:picLocks noChangeAspect="1"/>
          </p:cNvPicPr>
          <p:nvPr/>
        </p:nvPicPr>
        <p:blipFill>
          <a:blip r:embed="rId6"/>
          <a:stretch>
            <a:fillRect/>
          </a:stretch>
        </p:blipFill>
        <p:spPr>
          <a:xfrm>
            <a:off x="100657" y="152508"/>
            <a:ext cx="1307977" cy="1302709"/>
          </a:xfrm>
          <a:prstGeom prst="rect">
            <a:avLst/>
          </a:prstGeom>
        </p:spPr>
      </p:pic>
    </p:spTree>
    <p:extLst>
      <p:ext uri="{BB962C8B-B14F-4D97-AF65-F5344CB8AC3E}">
        <p14:creationId xmlns:p14="http://schemas.microsoft.com/office/powerpoint/2010/main" val="389533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kommunelogotap2014_CMYK_UK.png"/>
          <p:cNvPicPr>
            <a:picLocks noChangeAspect="1"/>
          </p:cNvPicPr>
          <p:nvPr/>
        </p:nvPicPr>
        <p:blipFill>
          <a:blip r:embed="rId3"/>
          <a:stretch>
            <a:fillRect/>
          </a:stretch>
        </p:blipFill>
        <p:spPr>
          <a:xfrm>
            <a:off x="10943634" y="196097"/>
            <a:ext cx="1216989" cy="501851"/>
          </a:xfrm>
          <a:prstGeom prst="rect">
            <a:avLst/>
          </a:prstGeom>
        </p:spPr>
      </p:pic>
      <p:sp>
        <p:nvSpPr>
          <p:cNvPr id="7" name="Tekstfelt 6"/>
          <p:cNvSpPr txBox="1"/>
          <p:nvPr/>
        </p:nvSpPr>
        <p:spPr>
          <a:xfrm>
            <a:off x="1703512" y="1650094"/>
            <a:ext cx="10104505"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itel 1">
            <a:extLst>
              <a:ext uri="{FF2B5EF4-FFF2-40B4-BE49-F238E27FC236}">
                <a16:creationId xmlns:a16="http://schemas.microsoft.com/office/drawing/2014/main" id="{FE22074F-1C1C-423D-9CE7-D0559F97AF57}"/>
              </a:ext>
            </a:extLst>
          </p:cNvPr>
          <p:cNvSpPr txBox="1">
            <a:spLocks/>
          </p:cNvSpPr>
          <p:nvPr/>
        </p:nvSpPr>
        <p:spPr>
          <a:xfrm>
            <a:off x="1559496" y="358791"/>
            <a:ext cx="8159918" cy="1052344"/>
          </a:xfrm>
          <a:prstGeom prst="rect">
            <a:avLst/>
          </a:prstGeom>
        </p:spPr>
        <p:txBody>
          <a:bodyPr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dirty="0">
                <a:ln>
                  <a:noFill/>
                </a:ln>
                <a:solidFill>
                  <a:prstClr val="white"/>
                </a:solidFill>
                <a:effectLst/>
                <a:uLnTx/>
                <a:uFillTx/>
                <a:latin typeface="Oswald Light" panose="02000506000000020004" pitchFamily="2"/>
                <a:ea typeface="+mj-ea"/>
                <a:cs typeface="+mj-cs"/>
              </a:rPr>
              <a:t>Udvalgte verdensmål, hvor Odense Kommune skal gå forrest</a:t>
            </a:r>
          </a:p>
        </p:txBody>
      </p:sp>
      <p:pic>
        <p:nvPicPr>
          <p:cNvPr id="26" name="Billede 25">
            <a:extLst>
              <a:ext uri="{FF2B5EF4-FFF2-40B4-BE49-F238E27FC236}">
                <a16:creationId xmlns:a16="http://schemas.microsoft.com/office/drawing/2014/main" id="{551FE500-D147-40BC-9331-E31589C80F79}"/>
              </a:ext>
            </a:extLst>
          </p:cNvPr>
          <p:cNvPicPr>
            <a:picLocks noChangeAspect="1"/>
          </p:cNvPicPr>
          <p:nvPr/>
        </p:nvPicPr>
        <p:blipFill>
          <a:blip r:embed="rId4"/>
          <a:stretch>
            <a:fillRect/>
          </a:stretch>
        </p:blipFill>
        <p:spPr>
          <a:xfrm>
            <a:off x="100657" y="152508"/>
            <a:ext cx="1307977" cy="1302709"/>
          </a:xfrm>
          <a:prstGeom prst="rect">
            <a:avLst/>
          </a:prstGeom>
        </p:spPr>
      </p:pic>
      <p:pic>
        <p:nvPicPr>
          <p:cNvPr id="8" name="Billede 7">
            <a:extLst>
              <a:ext uri="{FF2B5EF4-FFF2-40B4-BE49-F238E27FC236}">
                <a16:creationId xmlns:a16="http://schemas.microsoft.com/office/drawing/2014/main" id="{278224CB-7026-4587-AAD8-29F34DAEA121}"/>
              </a:ext>
            </a:extLst>
          </p:cNvPr>
          <p:cNvPicPr>
            <a:picLocks noChangeAspect="1"/>
          </p:cNvPicPr>
          <p:nvPr/>
        </p:nvPicPr>
        <p:blipFill>
          <a:blip r:embed="rId5"/>
          <a:stretch>
            <a:fillRect/>
          </a:stretch>
        </p:blipFill>
        <p:spPr>
          <a:xfrm>
            <a:off x="983432" y="2708920"/>
            <a:ext cx="1872208" cy="1872208"/>
          </a:xfrm>
          <a:prstGeom prst="rect">
            <a:avLst/>
          </a:prstGeom>
        </p:spPr>
      </p:pic>
      <p:pic>
        <p:nvPicPr>
          <p:cNvPr id="9" name="Billede 8">
            <a:extLst>
              <a:ext uri="{FF2B5EF4-FFF2-40B4-BE49-F238E27FC236}">
                <a16:creationId xmlns:a16="http://schemas.microsoft.com/office/drawing/2014/main" id="{E0243643-E99E-488C-A57F-226C191E6B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4411" y="2708920"/>
            <a:ext cx="1872208" cy="1872208"/>
          </a:xfrm>
          <a:prstGeom prst="rect">
            <a:avLst/>
          </a:prstGeom>
        </p:spPr>
      </p:pic>
      <p:pic>
        <p:nvPicPr>
          <p:cNvPr id="10" name="Billede 9">
            <a:extLst>
              <a:ext uri="{FF2B5EF4-FFF2-40B4-BE49-F238E27FC236}">
                <a16:creationId xmlns:a16="http://schemas.microsoft.com/office/drawing/2014/main" id="{6A18CD3A-8ECA-4499-8DE5-2515F545CB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5866" y="2738855"/>
            <a:ext cx="1872208" cy="1872208"/>
          </a:xfrm>
          <a:prstGeom prst="rect">
            <a:avLst/>
          </a:prstGeom>
        </p:spPr>
      </p:pic>
      <p:pic>
        <p:nvPicPr>
          <p:cNvPr id="2" name="Billede 1">
            <a:extLst>
              <a:ext uri="{FF2B5EF4-FFF2-40B4-BE49-F238E27FC236}">
                <a16:creationId xmlns:a16="http://schemas.microsoft.com/office/drawing/2014/main" id="{DC820923-833E-4023-80F0-E881888314C9}"/>
              </a:ext>
            </a:extLst>
          </p:cNvPr>
          <p:cNvPicPr>
            <a:picLocks noChangeAspect="1"/>
          </p:cNvPicPr>
          <p:nvPr/>
        </p:nvPicPr>
        <p:blipFill>
          <a:blip r:embed="rId8"/>
          <a:stretch>
            <a:fillRect/>
          </a:stretch>
        </p:blipFill>
        <p:spPr>
          <a:xfrm>
            <a:off x="3423234" y="2698420"/>
            <a:ext cx="1885889" cy="1882708"/>
          </a:xfrm>
          <a:prstGeom prst="rect">
            <a:avLst/>
          </a:prstGeom>
        </p:spPr>
      </p:pic>
      <p:pic>
        <p:nvPicPr>
          <p:cNvPr id="11" name="Picture 9" descr="knud.png">
            <a:extLst>
              <a:ext uri="{FF2B5EF4-FFF2-40B4-BE49-F238E27FC236}">
                <a16:creationId xmlns:a16="http://schemas.microsoft.com/office/drawing/2014/main" id="{53CB65DC-4DB6-470A-BAD8-8A1096369F18}"/>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spTree>
    <p:extLst>
      <p:ext uri="{BB962C8B-B14F-4D97-AF65-F5344CB8AC3E}">
        <p14:creationId xmlns:p14="http://schemas.microsoft.com/office/powerpoint/2010/main" val="47862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4B2AA8DE-C15B-43B5-AD52-CC696E8CD911}"/>
              </a:ext>
            </a:extLst>
          </p:cNvPr>
          <p:cNvPicPr>
            <a:picLocks noChangeAspect="1"/>
          </p:cNvPicPr>
          <p:nvPr/>
        </p:nvPicPr>
        <p:blipFill>
          <a:blip r:embed="rId3"/>
          <a:stretch>
            <a:fillRect/>
          </a:stretch>
        </p:blipFill>
        <p:spPr>
          <a:xfrm>
            <a:off x="3490880" y="1109574"/>
            <a:ext cx="4669941" cy="2328874"/>
          </a:xfrm>
          <a:prstGeom prst="rect">
            <a:avLst/>
          </a:prstGeom>
        </p:spPr>
      </p:pic>
      <p:pic>
        <p:nvPicPr>
          <p:cNvPr id="4" name="Picture 9" descr="knud.pn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5" name="Picture 6" descr="kommunelogotap2014_CMYK_UK.png"/>
          <p:cNvPicPr>
            <a:picLocks noChangeAspect="1"/>
          </p:cNvPicPr>
          <p:nvPr/>
        </p:nvPicPr>
        <p:blipFill>
          <a:blip r:embed="rId6"/>
          <a:stretch>
            <a:fillRect/>
          </a:stretch>
        </p:blipFill>
        <p:spPr>
          <a:xfrm>
            <a:off x="10943634" y="196097"/>
            <a:ext cx="1216989" cy="501851"/>
          </a:xfrm>
          <a:prstGeom prst="rect">
            <a:avLst/>
          </a:prstGeom>
        </p:spPr>
      </p:pic>
      <p:sp>
        <p:nvSpPr>
          <p:cNvPr id="9" name="Titel 1">
            <a:extLst>
              <a:ext uri="{FF2B5EF4-FFF2-40B4-BE49-F238E27FC236}">
                <a16:creationId xmlns:a16="http://schemas.microsoft.com/office/drawing/2014/main" id="{FAA819F0-0015-40BE-8E7D-5C52E705D979}"/>
              </a:ext>
            </a:extLst>
          </p:cNvPr>
          <p:cNvSpPr txBox="1">
            <a:spLocks/>
          </p:cNvSpPr>
          <p:nvPr/>
        </p:nvSpPr>
        <p:spPr>
          <a:xfrm>
            <a:off x="2348630" y="396020"/>
            <a:ext cx="6954439" cy="1052344"/>
          </a:xfrm>
          <a:prstGeom prst="rect">
            <a:avLst/>
          </a:prstGeom>
        </p:spPr>
        <p:txBody>
          <a:bodyPr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dirty="0">
                <a:ln>
                  <a:noFill/>
                </a:ln>
                <a:effectLst/>
                <a:uLnTx/>
                <a:uFillTx/>
                <a:latin typeface="Oswald Light" panose="02000506000000020004" pitchFamily="2"/>
                <a:ea typeface="+mj-ea"/>
                <a:cs typeface="+mj-cs"/>
              </a:rPr>
              <a:t>Seks udvalgte projekter der er igangsat</a:t>
            </a:r>
          </a:p>
        </p:txBody>
      </p:sp>
      <p:sp>
        <p:nvSpPr>
          <p:cNvPr id="11" name="Ellipse 10">
            <a:extLst>
              <a:ext uri="{FF2B5EF4-FFF2-40B4-BE49-F238E27FC236}">
                <a16:creationId xmlns:a16="http://schemas.microsoft.com/office/drawing/2014/main" id="{E22AE666-D88E-4AB6-87A9-0BA72DEAC394}"/>
              </a:ext>
            </a:extLst>
          </p:cNvPr>
          <p:cNvSpPr/>
          <p:nvPr/>
        </p:nvSpPr>
        <p:spPr>
          <a:xfrm>
            <a:off x="3464609" y="2629549"/>
            <a:ext cx="816421" cy="834844"/>
          </a:xfrm>
          <a:prstGeom prst="ellipse">
            <a:avLst/>
          </a:prstGeom>
          <a:noFill/>
          <a:ln w="25400">
            <a:solidFill>
              <a:schemeClr val="accent1">
                <a:lumMod val="50000"/>
              </a:schemeClr>
            </a:solid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Ellipse 12">
            <a:extLst>
              <a:ext uri="{FF2B5EF4-FFF2-40B4-BE49-F238E27FC236}">
                <a16:creationId xmlns:a16="http://schemas.microsoft.com/office/drawing/2014/main" id="{843D0AF5-70AE-4E87-871D-19EB5F5A47F2}"/>
              </a:ext>
            </a:extLst>
          </p:cNvPr>
          <p:cNvSpPr/>
          <p:nvPr/>
        </p:nvSpPr>
        <p:spPr>
          <a:xfrm>
            <a:off x="6587389" y="1864386"/>
            <a:ext cx="816421" cy="834844"/>
          </a:xfrm>
          <a:prstGeom prst="ellipse">
            <a:avLst/>
          </a:prstGeom>
          <a:noFill/>
          <a:ln w="25400">
            <a:solidFill>
              <a:schemeClr val="accent1">
                <a:lumMod val="50000"/>
              </a:schemeClr>
            </a:solid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7AA51A1B-C595-462F-BA73-60AD7D55267A}"/>
              </a:ext>
            </a:extLst>
          </p:cNvPr>
          <p:cNvSpPr/>
          <p:nvPr/>
        </p:nvSpPr>
        <p:spPr>
          <a:xfrm>
            <a:off x="5797528" y="1099562"/>
            <a:ext cx="816421" cy="834844"/>
          </a:xfrm>
          <a:prstGeom prst="ellipse">
            <a:avLst/>
          </a:prstGeom>
          <a:noFill/>
          <a:ln w="25400">
            <a:solidFill>
              <a:schemeClr val="accent1">
                <a:lumMod val="50000"/>
              </a:schemeClr>
            </a:solid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kstfelt 15">
            <a:extLst>
              <a:ext uri="{FF2B5EF4-FFF2-40B4-BE49-F238E27FC236}">
                <a16:creationId xmlns:a16="http://schemas.microsoft.com/office/drawing/2014/main" id="{A56ECC40-B967-4025-A1CB-9429C2C3119F}"/>
              </a:ext>
            </a:extLst>
          </p:cNvPr>
          <p:cNvSpPr txBox="1"/>
          <p:nvPr/>
        </p:nvSpPr>
        <p:spPr>
          <a:xfrm>
            <a:off x="443372" y="3724446"/>
            <a:ext cx="11305256"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da-DK"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Verdensmål 11 og 13: Bæredygtigt byggeri i Odense – med fokus på Vollsmose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Verdensmål 11 og 12: Miljømærket indkøb i Odense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Flere verdensmål: Uddannelse om Verdensmålene og ambassadører for forandring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Verdensmål 4: Flere kvinder i tekniske brancher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Verdensmål 13 og 7: Odense går foran på klimadagsordenen – forsyningsselskaber og bydele</a:t>
            </a:r>
            <a:r>
              <a:rPr kumimoji="0" lang="da-DK" sz="1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6" name="Ellipse 5">
            <a:extLst>
              <a:ext uri="{FF2B5EF4-FFF2-40B4-BE49-F238E27FC236}">
                <a16:creationId xmlns:a16="http://schemas.microsoft.com/office/drawing/2014/main" id="{40F13CE2-402D-4136-AE31-912F65C1C0D5}"/>
              </a:ext>
            </a:extLst>
          </p:cNvPr>
          <p:cNvSpPr/>
          <p:nvPr/>
        </p:nvSpPr>
        <p:spPr>
          <a:xfrm>
            <a:off x="3467061" y="1837580"/>
            <a:ext cx="831565" cy="857457"/>
          </a:xfrm>
          <a:prstGeom prst="ellipse">
            <a:avLst/>
          </a:prstGeom>
          <a:noFill/>
          <a:ln w="28575">
            <a:solidFill>
              <a:srgbClr val="183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Billede 11">
            <a:extLst>
              <a:ext uri="{FF2B5EF4-FFF2-40B4-BE49-F238E27FC236}">
                <a16:creationId xmlns:a16="http://schemas.microsoft.com/office/drawing/2014/main" id="{2EB72B72-7983-4A0D-BA6C-DD4771D339A0}"/>
              </a:ext>
            </a:extLst>
          </p:cNvPr>
          <p:cNvPicPr>
            <a:picLocks noChangeAspect="1"/>
          </p:cNvPicPr>
          <p:nvPr/>
        </p:nvPicPr>
        <p:blipFill>
          <a:blip r:embed="rId7"/>
          <a:stretch>
            <a:fillRect/>
          </a:stretch>
        </p:blipFill>
        <p:spPr>
          <a:xfrm>
            <a:off x="100657" y="152508"/>
            <a:ext cx="1307977" cy="1302709"/>
          </a:xfrm>
          <a:prstGeom prst="rect">
            <a:avLst/>
          </a:prstGeom>
        </p:spPr>
      </p:pic>
    </p:spTree>
    <p:extLst>
      <p:ext uri="{BB962C8B-B14F-4D97-AF65-F5344CB8AC3E}">
        <p14:creationId xmlns:p14="http://schemas.microsoft.com/office/powerpoint/2010/main" val="286491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9" descr="knud.png">
            <a:extLst>
              <a:ext uri="{FF2B5EF4-FFF2-40B4-BE49-F238E27FC236}">
                <a16:creationId xmlns:a16="http://schemas.microsoft.com/office/drawing/2014/main" id="{D868B55B-849C-45BF-9B51-660015EAAC4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sp>
        <p:nvSpPr>
          <p:cNvPr id="8" name="Rektangel 7">
            <a:extLst>
              <a:ext uri="{FF2B5EF4-FFF2-40B4-BE49-F238E27FC236}">
                <a16:creationId xmlns:a16="http://schemas.microsoft.com/office/drawing/2014/main" id="{1CF7CEFE-D268-4324-979C-4B2BC4CE974F}"/>
              </a:ext>
            </a:extLst>
          </p:cNvPr>
          <p:cNvSpPr/>
          <p:nvPr/>
        </p:nvSpPr>
        <p:spPr>
          <a:xfrm>
            <a:off x="3607716" y="2603579"/>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endParaRPr lang="da-DK" sz="1138" dirty="0">
              <a:solidFill>
                <a:schemeClr val="accent6">
                  <a:lumMod val="50000"/>
                </a:schemeClr>
              </a:solidFill>
              <a:latin typeface="Oswald" panose="00000500000000000000" pitchFamily="2" charset="0"/>
            </a:endParaRPr>
          </a:p>
          <a:p>
            <a:pPr algn="ctr"/>
            <a:r>
              <a:rPr lang="da-DK" sz="2200" dirty="0">
                <a:solidFill>
                  <a:srgbClr val="1E3A4F"/>
                </a:solidFill>
                <a:latin typeface="Oswald" panose="00000500000000000000" pitchFamily="2" charset="0"/>
              </a:rPr>
              <a:t>BYSTRATEGI 2019</a:t>
            </a:r>
          </a:p>
        </p:txBody>
      </p:sp>
      <p:sp>
        <p:nvSpPr>
          <p:cNvPr id="9" name="Rektangel 8">
            <a:extLst>
              <a:ext uri="{FF2B5EF4-FFF2-40B4-BE49-F238E27FC236}">
                <a16:creationId xmlns:a16="http://schemas.microsoft.com/office/drawing/2014/main" id="{E4C35924-E670-4DC4-A65A-1910B6D1EBCC}"/>
              </a:ext>
            </a:extLst>
          </p:cNvPr>
          <p:cNvSpPr/>
          <p:nvPr/>
        </p:nvSpPr>
        <p:spPr>
          <a:xfrm>
            <a:off x="6337397" y="2604154"/>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r>
              <a:rPr lang="da-DK" sz="6000" dirty="0">
                <a:solidFill>
                  <a:srgbClr val="1E3A4F"/>
                </a:solidFill>
                <a:latin typeface="Oswald" panose="00000500000000000000" pitchFamily="2" charset="0"/>
              </a:rPr>
              <a:t>8</a:t>
            </a:r>
          </a:p>
          <a:p>
            <a:pPr algn="ctr"/>
            <a:r>
              <a:rPr lang="da-DK" sz="2200" dirty="0">
                <a:solidFill>
                  <a:srgbClr val="1E3A4F"/>
                </a:solidFill>
                <a:latin typeface="Oswald" panose="00000500000000000000" pitchFamily="2" charset="0"/>
              </a:rPr>
              <a:t>MÅL FOR UDVIKLINGEN AF ODENSE</a:t>
            </a:r>
          </a:p>
        </p:txBody>
      </p:sp>
      <p:sp>
        <p:nvSpPr>
          <p:cNvPr id="10" name="Rektangel 9">
            <a:extLst>
              <a:ext uri="{FF2B5EF4-FFF2-40B4-BE49-F238E27FC236}">
                <a16:creationId xmlns:a16="http://schemas.microsoft.com/office/drawing/2014/main" id="{F2FB94AC-9ADC-4FF6-AB3B-4A77F44D763D}"/>
              </a:ext>
            </a:extLst>
          </p:cNvPr>
          <p:cNvSpPr/>
          <p:nvPr/>
        </p:nvSpPr>
        <p:spPr>
          <a:xfrm>
            <a:off x="9061241" y="2603579"/>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endParaRPr lang="da-DK" sz="5000" dirty="0">
              <a:solidFill>
                <a:srgbClr val="1E3A4F"/>
              </a:solidFill>
              <a:latin typeface="Oswald" panose="00000500000000000000" pitchFamily="2" charset="0"/>
            </a:endParaRPr>
          </a:p>
          <a:p>
            <a:pPr algn="ctr"/>
            <a:r>
              <a:rPr lang="da-DK" sz="2200" dirty="0">
                <a:solidFill>
                  <a:srgbClr val="1E3A4F"/>
                </a:solidFill>
                <a:latin typeface="Oswald" panose="00000500000000000000" pitchFamily="2" charset="0"/>
              </a:rPr>
              <a:t>EFFEKTMÅL FOR ALLE UDVALG</a:t>
            </a:r>
          </a:p>
        </p:txBody>
      </p:sp>
      <p:sp>
        <p:nvSpPr>
          <p:cNvPr id="11" name="Ligebenet trekant 10">
            <a:extLst>
              <a:ext uri="{FF2B5EF4-FFF2-40B4-BE49-F238E27FC236}">
                <a16:creationId xmlns:a16="http://schemas.microsoft.com/office/drawing/2014/main" id="{040E96C7-61B7-4FF0-9A3F-13707EA8130D}"/>
              </a:ext>
            </a:extLst>
          </p:cNvPr>
          <p:cNvSpPr/>
          <p:nvPr/>
        </p:nvSpPr>
        <p:spPr>
          <a:xfrm rot="5400000">
            <a:off x="5785538" y="3621202"/>
            <a:ext cx="345720" cy="319127"/>
          </a:xfrm>
          <a:prstGeom prst="triangle">
            <a:avLst/>
          </a:prstGeom>
          <a:solidFill>
            <a:srgbClr val="55ABA2"/>
          </a:solidFill>
          <a:ln w="25400">
            <a:solidFill>
              <a:srgbClr val="1D3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p>
        </p:txBody>
      </p:sp>
      <p:sp>
        <p:nvSpPr>
          <p:cNvPr id="15" name="Ligebenet trekant 14">
            <a:extLst>
              <a:ext uri="{FF2B5EF4-FFF2-40B4-BE49-F238E27FC236}">
                <a16:creationId xmlns:a16="http://schemas.microsoft.com/office/drawing/2014/main" id="{57EC0753-F0EF-41A1-A50F-85F294973595}"/>
              </a:ext>
            </a:extLst>
          </p:cNvPr>
          <p:cNvSpPr/>
          <p:nvPr/>
        </p:nvSpPr>
        <p:spPr>
          <a:xfrm rot="5400000">
            <a:off x="8515220" y="3621201"/>
            <a:ext cx="345720" cy="319127"/>
          </a:xfrm>
          <a:prstGeom prst="triangle">
            <a:avLst/>
          </a:prstGeom>
          <a:solidFill>
            <a:srgbClr val="55ABA2"/>
          </a:solidFill>
          <a:ln w="25400">
            <a:solidFill>
              <a:srgbClr val="1D3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p>
        </p:txBody>
      </p:sp>
      <p:pic>
        <p:nvPicPr>
          <p:cNvPr id="16" name="Billede 15">
            <a:extLst>
              <a:ext uri="{FF2B5EF4-FFF2-40B4-BE49-F238E27FC236}">
                <a16:creationId xmlns:a16="http://schemas.microsoft.com/office/drawing/2014/main" id="{7FACDCF8-D9C8-4047-88E2-C4A4F9E0DC33}"/>
              </a:ext>
            </a:extLst>
          </p:cNvPr>
          <p:cNvPicPr>
            <a:picLocks noChangeAspect="1"/>
          </p:cNvPicPr>
          <p:nvPr/>
        </p:nvPicPr>
        <p:blipFill>
          <a:blip r:embed="rId5">
            <a:clrChange>
              <a:clrFrom>
                <a:srgbClr val="FFFFFF"/>
              </a:clrFrom>
              <a:clrTo>
                <a:srgbClr val="FFFFFF">
                  <a:alpha val="0"/>
                </a:srgbClr>
              </a:clrTo>
            </a:clrChange>
            <a:duotone>
              <a:prstClr val="black"/>
              <a:srgbClr val="55ABA2">
                <a:tint val="45000"/>
                <a:satMod val="400000"/>
              </a:srgbClr>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4122112" y="2925934"/>
            <a:ext cx="915424" cy="1027692"/>
          </a:xfrm>
          <a:prstGeom prst="rect">
            <a:avLst/>
          </a:prstGeom>
        </p:spPr>
      </p:pic>
      <p:pic>
        <p:nvPicPr>
          <p:cNvPr id="18" name="Billede 17">
            <a:extLst>
              <a:ext uri="{FF2B5EF4-FFF2-40B4-BE49-F238E27FC236}">
                <a16:creationId xmlns:a16="http://schemas.microsoft.com/office/drawing/2014/main" id="{41D0258A-D31B-48E2-8F04-B87CF6CA2CF2}"/>
              </a:ext>
            </a:extLst>
          </p:cNvPr>
          <p:cNvPicPr/>
          <p:nvPr/>
        </p:nvPicPr>
        <p:blipFill>
          <a:blip r:embed="rId7">
            <a:clrChange>
              <a:clrFrom>
                <a:srgbClr val="FFFFFF"/>
              </a:clrFrom>
              <a:clrTo>
                <a:srgbClr val="FFFFFF">
                  <a:alpha val="0"/>
                </a:srgbClr>
              </a:clrTo>
            </a:clrChange>
          </a:blip>
          <a:stretch>
            <a:fillRect/>
          </a:stretch>
        </p:blipFill>
        <p:spPr>
          <a:xfrm>
            <a:off x="9119369" y="2740549"/>
            <a:ext cx="1838902" cy="1298149"/>
          </a:xfrm>
          <a:prstGeom prst="rect">
            <a:avLst/>
          </a:prstGeom>
        </p:spPr>
      </p:pic>
      <p:pic>
        <p:nvPicPr>
          <p:cNvPr id="17" name="Billede 16">
            <a:extLst>
              <a:ext uri="{FF2B5EF4-FFF2-40B4-BE49-F238E27FC236}">
                <a16:creationId xmlns:a16="http://schemas.microsoft.com/office/drawing/2014/main" id="{17177991-1925-4A98-BE80-4E5BC5EFD31D}"/>
              </a:ext>
            </a:extLst>
          </p:cNvPr>
          <p:cNvPicPr>
            <a:picLocks noChangeAspect="1"/>
          </p:cNvPicPr>
          <p:nvPr/>
        </p:nvPicPr>
        <p:blipFill rotWithShape="1">
          <a:blip r:embed="rId8">
            <a:clrChange>
              <a:clrFrom>
                <a:srgbClr val="FFFFFF"/>
              </a:clrFrom>
              <a:clrTo>
                <a:srgbClr val="FFFFFF">
                  <a:alpha val="0"/>
                </a:srgbClr>
              </a:clrTo>
            </a:clrChange>
          </a:blip>
          <a:srcRect r="71262" b="50000"/>
          <a:stretch/>
        </p:blipFill>
        <p:spPr>
          <a:xfrm rot="10800000">
            <a:off x="10078722" y="4797151"/>
            <a:ext cx="2106778" cy="2060848"/>
          </a:xfrm>
          <a:prstGeom prst="rect">
            <a:avLst/>
          </a:prstGeom>
        </p:spPr>
      </p:pic>
      <p:sp>
        <p:nvSpPr>
          <p:cNvPr id="19" name="Rektangel 18">
            <a:extLst>
              <a:ext uri="{FF2B5EF4-FFF2-40B4-BE49-F238E27FC236}">
                <a16:creationId xmlns:a16="http://schemas.microsoft.com/office/drawing/2014/main" id="{0E56B01B-B405-4317-A1B3-88DA7CD5B436}"/>
              </a:ext>
            </a:extLst>
          </p:cNvPr>
          <p:cNvSpPr/>
          <p:nvPr/>
        </p:nvSpPr>
        <p:spPr>
          <a:xfrm>
            <a:off x="878035" y="2604154"/>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endParaRPr lang="da-DK" sz="1138" dirty="0">
              <a:solidFill>
                <a:schemeClr val="accent6">
                  <a:lumMod val="50000"/>
                </a:schemeClr>
              </a:solidFill>
              <a:latin typeface="Oswald" panose="00000500000000000000" pitchFamily="2" charset="0"/>
            </a:endParaRPr>
          </a:p>
          <a:p>
            <a:pPr algn="ctr"/>
            <a:r>
              <a:rPr lang="da-DK" sz="2200" dirty="0">
                <a:solidFill>
                  <a:srgbClr val="1E3A4F"/>
                </a:solidFill>
                <a:latin typeface="Oswald" panose="00000500000000000000" pitchFamily="2" charset="0"/>
              </a:rPr>
              <a:t>FN’s 17 VERDENSMÅL</a:t>
            </a:r>
          </a:p>
        </p:txBody>
      </p:sp>
      <p:sp>
        <p:nvSpPr>
          <p:cNvPr id="20" name="Ligebenet trekant 19">
            <a:extLst>
              <a:ext uri="{FF2B5EF4-FFF2-40B4-BE49-F238E27FC236}">
                <a16:creationId xmlns:a16="http://schemas.microsoft.com/office/drawing/2014/main" id="{B2CF5EC2-E14E-491B-8786-4259D1868DC1}"/>
              </a:ext>
            </a:extLst>
          </p:cNvPr>
          <p:cNvSpPr/>
          <p:nvPr/>
        </p:nvSpPr>
        <p:spPr>
          <a:xfrm rot="5400000">
            <a:off x="3055857" y="3621201"/>
            <a:ext cx="345720" cy="319127"/>
          </a:xfrm>
          <a:prstGeom prst="triangle">
            <a:avLst/>
          </a:prstGeom>
          <a:solidFill>
            <a:srgbClr val="55ABA2"/>
          </a:solidFill>
          <a:ln w="25400">
            <a:solidFill>
              <a:srgbClr val="1D3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p>
        </p:txBody>
      </p:sp>
      <p:pic>
        <p:nvPicPr>
          <p:cNvPr id="21" name="Billede 20">
            <a:extLst>
              <a:ext uri="{FF2B5EF4-FFF2-40B4-BE49-F238E27FC236}">
                <a16:creationId xmlns:a16="http://schemas.microsoft.com/office/drawing/2014/main" id="{BAA39C18-E40A-455B-B978-F752E0DD16EB}"/>
              </a:ext>
            </a:extLst>
          </p:cNvPr>
          <p:cNvPicPr>
            <a:picLocks noChangeAspect="1"/>
          </p:cNvPicPr>
          <p:nvPr/>
        </p:nvPicPr>
        <p:blipFill rotWithShape="1">
          <a:blip r:embed="rId9">
            <a:clrChange>
              <a:clrFrom>
                <a:srgbClr val="FFFFFF"/>
              </a:clrFrom>
              <a:clrTo>
                <a:srgbClr val="FFFFFF">
                  <a:alpha val="0"/>
                </a:srgbClr>
              </a:clrTo>
            </a:clrChange>
          </a:blip>
          <a:srcRect t="4207" r="72468" b="62000"/>
          <a:stretch/>
        </p:blipFill>
        <p:spPr>
          <a:xfrm>
            <a:off x="1114597" y="2740549"/>
            <a:ext cx="1440160" cy="1413290"/>
          </a:xfrm>
          <a:prstGeom prst="rect">
            <a:avLst/>
          </a:prstGeom>
        </p:spPr>
      </p:pic>
      <p:sp>
        <p:nvSpPr>
          <p:cNvPr id="23" name="Titel 3">
            <a:extLst>
              <a:ext uri="{FF2B5EF4-FFF2-40B4-BE49-F238E27FC236}">
                <a16:creationId xmlns:a16="http://schemas.microsoft.com/office/drawing/2014/main" id="{29887598-68CA-4CCE-8FF1-772E0F2CFFCF}"/>
              </a:ext>
            </a:extLst>
          </p:cNvPr>
          <p:cNvSpPr txBox="1">
            <a:spLocks/>
          </p:cNvSpPr>
          <p:nvPr/>
        </p:nvSpPr>
        <p:spPr>
          <a:xfrm>
            <a:off x="689783" y="1111835"/>
            <a:ext cx="10783366" cy="15602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normalizeH="0">
                <a:solidFill>
                  <a:schemeClr val="tx1"/>
                </a:solidFill>
                <a:latin typeface="Oswald"/>
                <a:ea typeface="+mj-ea"/>
                <a:cs typeface="Oswald"/>
              </a:defRPr>
            </a:lvl1pPr>
          </a:lstStyle>
          <a:p>
            <a:r>
              <a:rPr lang="da-DK" b="1" dirty="0">
                <a:solidFill>
                  <a:srgbClr val="000000"/>
                </a:solidFill>
              </a:rPr>
              <a:t>Verdensmålene koblet til kommunens styringsramme</a:t>
            </a:r>
          </a:p>
        </p:txBody>
      </p:sp>
      <p:pic>
        <p:nvPicPr>
          <p:cNvPr id="25" name="Billede 24">
            <a:extLst>
              <a:ext uri="{FF2B5EF4-FFF2-40B4-BE49-F238E27FC236}">
                <a16:creationId xmlns:a16="http://schemas.microsoft.com/office/drawing/2014/main" id="{3F8A6F8C-FA3B-4DBC-9E69-50427F08A04B}"/>
              </a:ext>
            </a:extLst>
          </p:cNvPr>
          <p:cNvPicPr>
            <a:picLocks noChangeAspect="1"/>
          </p:cNvPicPr>
          <p:nvPr/>
        </p:nvPicPr>
        <p:blipFill>
          <a:blip r:embed="rId10"/>
          <a:stretch>
            <a:fillRect/>
          </a:stretch>
        </p:blipFill>
        <p:spPr>
          <a:xfrm>
            <a:off x="100657" y="152508"/>
            <a:ext cx="1307977" cy="1302709"/>
          </a:xfrm>
          <a:prstGeom prst="rect">
            <a:avLst/>
          </a:prstGeom>
        </p:spPr>
      </p:pic>
    </p:spTree>
    <p:extLst>
      <p:ext uri="{BB962C8B-B14F-4D97-AF65-F5344CB8AC3E}">
        <p14:creationId xmlns:p14="http://schemas.microsoft.com/office/powerpoint/2010/main" val="699511587"/>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9" descr="knud.png">
            <a:extLst>
              <a:ext uri="{FF2B5EF4-FFF2-40B4-BE49-F238E27FC236}">
                <a16:creationId xmlns:a16="http://schemas.microsoft.com/office/drawing/2014/main" id="{D868B55B-849C-45BF-9B51-660015EAAC4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sp>
        <p:nvSpPr>
          <p:cNvPr id="8" name="Rektangel 7">
            <a:extLst>
              <a:ext uri="{FF2B5EF4-FFF2-40B4-BE49-F238E27FC236}">
                <a16:creationId xmlns:a16="http://schemas.microsoft.com/office/drawing/2014/main" id="{1CF7CEFE-D268-4324-979C-4B2BC4CE974F}"/>
              </a:ext>
            </a:extLst>
          </p:cNvPr>
          <p:cNvSpPr/>
          <p:nvPr/>
        </p:nvSpPr>
        <p:spPr>
          <a:xfrm>
            <a:off x="3353073" y="1578685"/>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endParaRPr lang="da-DK" sz="1138" dirty="0">
              <a:solidFill>
                <a:schemeClr val="accent6">
                  <a:lumMod val="50000"/>
                </a:schemeClr>
              </a:solidFill>
              <a:latin typeface="Oswald" panose="00000500000000000000" pitchFamily="2" charset="0"/>
            </a:endParaRPr>
          </a:p>
          <a:p>
            <a:pPr algn="ctr"/>
            <a:r>
              <a:rPr lang="da-DK" sz="2200" dirty="0">
                <a:solidFill>
                  <a:srgbClr val="1E3A4F"/>
                </a:solidFill>
                <a:latin typeface="Oswald" panose="00000500000000000000" pitchFamily="2" charset="0"/>
              </a:rPr>
              <a:t>BYSTRATEGI 2019</a:t>
            </a:r>
          </a:p>
        </p:txBody>
      </p:sp>
      <p:sp>
        <p:nvSpPr>
          <p:cNvPr id="9" name="Rektangel 8">
            <a:extLst>
              <a:ext uri="{FF2B5EF4-FFF2-40B4-BE49-F238E27FC236}">
                <a16:creationId xmlns:a16="http://schemas.microsoft.com/office/drawing/2014/main" id="{E4C35924-E670-4DC4-A65A-1910B6D1EBCC}"/>
              </a:ext>
            </a:extLst>
          </p:cNvPr>
          <p:cNvSpPr/>
          <p:nvPr/>
        </p:nvSpPr>
        <p:spPr>
          <a:xfrm>
            <a:off x="6082754" y="1579260"/>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r>
              <a:rPr lang="da-DK" sz="6000" dirty="0">
                <a:solidFill>
                  <a:srgbClr val="1E3A4F"/>
                </a:solidFill>
                <a:latin typeface="Oswald" panose="00000500000000000000" pitchFamily="2" charset="0"/>
              </a:rPr>
              <a:t>8</a:t>
            </a:r>
          </a:p>
          <a:p>
            <a:pPr algn="ctr"/>
            <a:r>
              <a:rPr lang="da-DK" sz="2200" dirty="0">
                <a:solidFill>
                  <a:srgbClr val="1E3A4F"/>
                </a:solidFill>
                <a:latin typeface="Oswald" panose="00000500000000000000" pitchFamily="2" charset="0"/>
              </a:rPr>
              <a:t>MÅL FOR UDVIKLINGEN AF ODENSE</a:t>
            </a:r>
          </a:p>
        </p:txBody>
      </p:sp>
      <p:sp>
        <p:nvSpPr>
          <p:cNvPr id="10" name="Rektangel 9">
            <a:extLst>
              <a:ext uri="{FF2B5EF4-FFF2-40B4-BE49-F238E27FC236}">
                <a16:creationId xmlns:a16="http://schemas.microsoft.com/office/drawing/2014/main" id="{F2FB94AC-9ADC-4FF6-AB3B-4A77F44D763D}"/>
              </a:ext>
            </a:extLst>
          </p:cNvPr>
          <p:cNvSpPr/>
          <p:nvPr/>
        </p:nvSpPr>
        <p:spPr>
          <a:xfrm>
            <a:off x="8806598" y="1578685"/>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endParaRPr lang="da-DK" sz="5000" dirty="0">
              <a:solidFill>
                <a:srgbClr val="1E3A4F"/>
              </a:solidFill>
              <a:latin typeface="Oswald" panose="00000500000000000000" pitchFamily="2" charset="0"/>
            </a:endParaRPr>
          </a:p>
          <a:p>
            <a:pPr algn="ctr"/>
            <a:r>
              <a:rPr lang="da-DK" sz="2200" dirty="0">
                <a:solidFill>
                  <a:srgbClr val="1E3A4F"/>
                </a:solidFill>
                <a:latin typeface="Oswald" panose="00000500000000000000" pitchFamily="2" charset="0"/>
              </a:rPr>
              <a:t>EFFEKTMÅL FOR ALLE UDVALG</a:t>
            </a:r>
          </a:p>
        </p:txBody>
      </p:sp>
      <p:sp>
        <p:nvSpPr>
          <p:cNvPr id="11" name="Ligebenet trekant 10">
            <a:extLst>
              <a:ext uri="{FF2B5EF4-FFF2-40B4-BE49-F238E27FC236}">
                <a16:creationId xmlns:a16="http://schemas.microsoft.com/office/drawing/2014/main" id="{040E96C7-61B7-4FF0-9A3F-13707EA8130D}"/>
              </a:ext>
            </a:extLst>
          </p:cNvPr>
          <p:cNvSpPr/>
          <p:nvPr/>
        </p:nvSpPr>
        <p:spPr>
          <a:xfrm rot="5400000">
            <a:off x="5530895" y="2596308"/>
            <a:ext cx="345720" cy="319127"/>
          </a:xfrm>
          <a:prstGeom prst="triangle">
            <a:avLst/>
          </a:prstGeom>
          <a:solidFill>
            <a:srgbClr val="55ABA2"/>
          </a:solidFill>
          <a:ln w="25400">
            <a:solidFill>
              <a:srgbClr val="1D3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p>
        </p:txBody>
      </p:sp>
      <p:sp>
        <p:nvSpPr>
          <p:cNvPr id="12" name="Tekstfelt 11">
            <a:extLst>
              <a:ext uri="{FF2B5EF4-FFF2-40B4-BE49-F238E27FC236}">
                <a16:creationId xmlns:a16="http://schemas.microsoft.com/office/drawing/2014/main" id="{E888D70C-A884-490F-A32F-B6B647F39291}"/>
              </a:ext>
            </a:extLst>
          </p:cNvPr>
          <p:cNvSpPr txBox="1"/>
          <p:nvPr/>
        </p:nvSpPr>
        <p:spPr>
          <a:xfrm>
            <a:off x="3288401" y="4030189"/>
            <a:ext cx="2205829" cy="1954381"/>
          </a:xfrm>
          <a:prstGeom prst="rect">
            <a:avLst/>
          </a:prstGeom>
          <a:noFill/>
        </p:spPr>
        <p:txBody>
          <a:bodyPr wrap="square" rtlCol="0">
            <a:spAutoFit/>
          </a:bodyPr>
          <a:lstStyle/>
          <a:p>
            <a:r>
              <a:rPr lang="da-DK" sz="1100" dirty="0">
                <a:solidFill>
                  <a:srgbClr val="1E3A4F"/>
                </a:solidFill>
                <a:latin typeface="Arial" panose="020B0604020202020204" pitchFamily="34" charset="0"/>
                <a:cs typeface="Arial" panose="020B0604020202020204" pitchFamily="34" charset="0"/>
              </a:rPr>
              <a:t>I løbet af 2019 færdiggøres kommunens helhedsorienterede planstrategi (</a:t>
            </a:r>
            <a:r>
              <a:rPr lang="da-DK" sz="1100" dirty="0" err="1">
                <a:solidFill>
                  <a:srgbClr val="1E3A4F"/>
                </a:solidFill>
                <a:latin typeface="Arial" panose="020B0604020202020204" pitchFamily="34" charset="0"/>
                <a:cs typeface="Arial" panose="020B0604020202020204" pitchFamily="34" charset="0"/>
              </a:rPr>
              <a:t>bystrategien</a:t>
            </a:r>
            <a:r>
              <a:rPr lang="da-DK" sz="1100" dirty="0">
                <a:solidFill>
                  <a:srgbClr val="1E3A4F"/>
                </a:solidFill>
                <a:latin typeface="Arial" panose="020B0604020202020204" pitchFamily="34" charset="0"/>
                <a:cs typeface="Arial" panose="020B0604020202020204" pitchFamily="34" charset="0"/>
              </a:rPr>
              <a:t>), der sætter retningen for kommunen i et 12-årigt perspektiv.</a:t>
            </a:r>
          </a:p>
          <a:p>
            <a:endParaRPr lang="da-DK" sz="1100" dirty="0">
              <a:solidFill>
                <a:srgbClr val="1E3A4F"/>
              </a:solidFill>
              <a:latin typeface="Arial" panose="020B0604020202020204" pitchFamily="34" charset="0"/>
              <a:cs typeface="Arial" panose="020B0604020202020204" pitchFamily="34" charset="0"/>
            </a:endParaRPr>
          </a:p>
          <a:p>
            <a:r>
              <a:rPr lang="da-DK" sz="1100" dirty="0" err="1">
                <a:solidFill>
                  <a:srgbClr val="1E3A4F"/>
                </a:solidFill>
                <a:latin typeface="Arial" panose="020B0604020202020204" pitchFamily="34" charset="0"/>
                <a:cs typeface="Arial" panose="020B0604020202020204" pitchFamily="34" charset="0"/>
              </a:rPr>
              <a:t>Bystrategien</a:t>
            </a:r>
            <a:r>
              <a:rPr lang="da-DK" sz="1100" dirty="0">
                <a:solidFill>
                  <a:srgbClr val="1E3A4F"/>
                </a:solidFill>
                <a:latin typeface="Arial" panose="020B0604020202020204" pitchFamily="34" charset="0"/>
                <a:cs typeface="Arial" panose="020B0604020202020204" pitchFamily="34" charset="0"/>
              </a:rPr>
              <a:t> bliver retningssættende for byens udvikling og dermed det øverste dokument i styringen af kommunen.</a:t>
            </a:r>
          </a:p>
        </p:txBody>
      </p:sp>
      <p:sp>
        <p:nvSpPr>
          <p:cNvPr id="13" name="Tekstfelt 12">
            <a:extLst>
              <a:ext uri="{FF2B5EF4-FFF2-40B4-BE49-F238E27FC236}">
                <a16:creationId xmlns:a16="http://schemas.microsoft.com/office/drawing/2014/main" id="{C9D1819A-09F8-4765-965B-37A7832F9957}"/>
              </a:ext>
            </a:extLst>
          </p:cNvPr>
          <p:cNvSpPr txBox="1"/>
          <p:nvPr/>
        </p:nvSpPr>
        <p:spPr>
          <a:xfrm>
            <a:off x="6033052" y="4030189"/>
            <a:ext cx="2305545" cy="2123658"/>
          </a:xfrm>
          <a:prstGeom prst="rect">
            <a:avLst/>
          </a:prstGeom>
          <a:noFill/>
        </p:spPr>
        <p:txBody>
          <a:bodyPr wrap="square" rtlCol="0">
            <a:spAutoFit/>
          </a:bodyPr>
          <a:lstStyle/>
          <a:p>
            <a:r>
              <a:rPr lang="da-DK" sz="1100" dirty="0">
                <a:solidFill>
                  <a:srgbClr val="1E3A4F"/>
                </a:solidFill>
                <a:latin typeface="Arial" panose="020B0604020202020204" pitchFamily="34" charset="0"/>
                <a:cs typeface="Arial" panose="020B0604020202020204" pitchFamily="34" charset="0"/>
              </a:rPr>
              <a:t>I perioden 2014-2018 har Odense Byråd arbejdet med otte mål, der både handler om at udvikle den nære velfærd, og om den bytransformation og vækst, som skal give lyst til at investere, arbejde og bosætte sig i Odense.</a:t>
            </a:r>
          </a:p>
          <a:p>
            <a:endParaRPr lang="da-DK" sz="1100" dirty="0">
              <a:solidFill>
                <a:srgbClr val="1E3A4F"/>
              </a:solidFill>
              <a:latin typeface="Arial" panose="020B0604020202020204" pitchFamily="34" charset="0"/>
              <a:cs typeface="Arial" panose="020B0604020202020204" pitchFamily="34" charset="0"/>
            </a:endParaRPr>
          </a:p>
          <a:p>
            <a:r>
              <a:rPr lang="da-DK" sz="1100" dirty="0">
                <a:solidFill>
                  <a:srgbClr val="1E3A4F"/>
                </a:solidFill>
                <a:latin typeface="Arial" panose="020B0604020202020204" pitchFamily="34" charset="0"/>
                <a:cs typeface="Arial" panose="020B0604020202020204" pitchFamily="34" charset="0"/>
              </a:rPr>
              <a:t>De 8 Odensemål revideres i løbet af 2019, blandt andet med fokus på at skabe sammenhæng med FN’s Verdensmål.</a:t>
            </a:r>
          </a:p>
        </p:txBody>
      </p:sp>
      <p:sp>
        <p:nvSpPr>
          <p:cNvPr id="14" name="Tekstfelt 13">
            <a:extLst>
              <a:ext uri="{FF2B5EF4-FFF2-40B4-BE49-F238E27FC236}">
                <a16:creationId xmlns:a16="http://schemas.microsoft.com/office/drawing/2014/main" id="{4FDC09E1-8DD2-497B-9A6D-2C4198D93CB7}"/>
              </a:ext>
            </a:extLst>
          </p:cNvPr>
          <p:cNvSpPr txBox="1"/>
          <p:nvPr/>
        </p:nvSpPr>
        <p:spPr>
          <a:xfrm>
            <a:off x="8757738" y="4037380"/>
            <a:ext cx="2305546" cy="1446550"/>
          </a:xfrm>
          <a:prstGeom prst="rect">
            <a:avLst/>
          </a:prstGeom>
          <a:noFill/>
        </p:spPr>
        <p:txBody>
          <a:bodyPr wrap="square" rtlCol="0">
            <a:spAutoFit/>
          </a:bodyPr>
          <a:lstStyle/>
          <a:p>
            <a:r>
              <a:rPr lang="da-DK" sz="1100" dirty="0">
                <a:solidFill>
                  <a:srgbClr val="1E3A4F"/>
                </a:solidFill>
                <a:latin typeface="Arial" panose="020B0604020202020204" pitchFamily="34" charset="0"/>
                <a:cs typeface="Arial" panose="020B0604020202020204" pitchFamily="34" charset="0"/>
              </a:rPr>
              <a:t>Alle Odense Kommunes udvalg har i 2018 udarbejdet egne effektmål. </a:t>
            </a:r>
          </a:p>
          <a:p>
            <a:endParaRPr lang="da-DK" sz="1100" dirty="0">
              <a:solidFill>
                <a:srgbClr val="1E3A4F"/>
              </a:solidFill>
              <a:latin typeface="Arial" panose="020B0604020202020204" pitchFamily="34" charset="0"/>
              <a:cs typeface="Arial" panose="020B0604020202020204" pitchFamily="34" charset="0"/>
            </a:endParaRPr>
          </a:p>
          <a:p>
            <a:r>
              <a:rPr lang="da-DK" sz="1100" dirty="0">
                <a:solidFill>
                  <a:srgbClr val="1E3A4F"/>
                </a:solidFill>
                <a:latin typeface="Arial" panose="020B0604020202020204" pitchFamily="34" charset="0"/>
                <a:cs typeface="Arial" panose="020B0604020202020204" pitchFamily="34" charset="0"/>
              </a:rPr>
              <a:t>Udvalgsmålene genbesøges i 2020, blandt andet med fokus på at skabe sammenhæng med FN’s Verdensmål.</a:t>
            </a:r>
          </a:p>
        </p:txBody>
      </p:sp>
      <p:sp>
        <p:nvSpPr>
          <p:cNvPr id="15" name="Ligebenet trekant 14">
            <a:extLst>
              <a:ext uri="{FF2B5EF4-FFF2-40B4-BE49-F238E27FC236}">
                <a16:creationId xmlns:a16="http://schemas.microsoft.com/office/drawing/2014/main" id="{57EC0753-F0EF-41A1-A50F-85F294973595}"/>
              </a:ext>
            </a:extLst>
          </p:cNvPr>
          <p:cNvSpPr/>
          <p:nvPr/>
        </p:nvSpPr>
        <p:spPr>
          <a:xfrm rot="5400000">
            <a:off x="8260577" y="2596307"/>
            <a:ext cx="345720" cy="319127"/>
          </a:xfrm>
          <a:prstGeom prst="triangle">
            <a:avLst/>
          </a:prstGeom>
          <a:solidFill>
            <a:srgbClr val="55ABA2"/>
          </a:solidFill>
          <a:ln w="25400">
            <a:solidFill>
              <a:srgbClr val="1D3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p>
        </p:txBody>
      </p:sp>
      <p:pic>
        <p:nvPicPr>
          <p:cNvPr id="16" name="Billede 15">
            <a:extLst>
              <a:ext uri="{FF2B5EF4-FFF2-40B4-BE49-F238E27FC236}">
                <a16:creationId xmlns:a16="http://schemas.microsoft.com/office/drawing/2014/main" id="{7FACDCF8-D9C8-4047-88E2-C4A4F9E0DC33}"/>
              </a:ext>
            </a:extLst>
          </p:cNvPr>
          <p:cNvPicPr>
            <a:picLocks noChangeAspect="1"/>
          </p:cNvPicPr>
          <p:nvPr/>
        </p:nvPicPr>
        <p:blipFill>
          <a:blip r:embed="rId5">
            <a:clrChange>
              <a:clrFrom>
                <a:srgbClr val="FFFFFF"/>
              </a:clrFrom>
              <a:clrTo>
                <a:srgbClr val="FFFFFF">
                  <a:alpha val="0"/>
                </a:srgbClr>
              </a:clrTo>
            </a:clrChange>
            <a:duotone>
              <a:prstClr val="black"/>
              <a:srgbClr val="55ABA2">
                <a:tint val="45000"/>
                <a:satMod val="400000"/>
              </a:srgbClr>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3867469" y="1901040"/>
            <a:ext cx="915424" cy="1027692"/>
          </a:xfrm>
          <a:prstGeom prst="rect">
            <a:avLst/>
          </a:prstGeom>
        </p:spPr>
      </p:pic>
      <p:pic>
        <p:nvPicPr>
          <p:cNvPr id="18" name="Billede 17">
            <a:extLst>
              <a:ext uri="{FF2B5EF4-FFF2-40B4-BE49-F238E27FC236}">
                <a16:creationId xmlns:a16="http://schemas.microsoft.com/office/drawing/2014/main" id="{41D0258A-D31B-48E2-8F04-B87CF6CA2CF2}"/>
              </a:ext>
            </a:extLst>
          </p:cNvPr>
          <p:cNvPicPr/>
          <p:nvPr/>
        </p:nvPicPr>
        <p:blipFill>
          <a:blip r:embed="rId7">
            <a:clrChange>
              <a:clrFrom>
                <a:srgbClr val="FFFFFF"/>
              </a:clrFrom>
              <a:clrTo>
                <a:srgbClr val="FFFFFF">
                  <a:alpha val="0"/>
                </a:srgbClr>
              </a:clrTo>
            </a:clrChange>
          </a:blip>
          <a:stretch>
            <a:fillRect/>
          </a:stretch>
        </p:blipFill>
        <p:spPr>
          <a:xfrm>
            <a:off x="8864726" y="1715655"/>
            <a:ext cx="1838902" cy="1298149"/>
          </a:xfrm>
          <a:prstGeom prst="rect">
            <a:avLst/>
          </a:prstGeom>
        </p:spPr>
      </p:pic>
      <p:pic>
        <p:nvPicPr>
          <p:cNvPr id="17" name="Billede 16">
            <a:extLst>
              <a:ext uri="{FF2B5EF4-FFF2-40B4-BE49-F238E27FC236}">
                <a16:creationId xmlns:a16="http://schemas.microsoft.com/office/drawing/2014/main" id="{17177991-1925-4A98-BE80-4E5BC5EFD31D}"/>
              </a:ext>
            </a:extLst>
          </p:cNvPr>
          <p:cNvPicPr>
            <a:picLocks noChangeAspect="1"/>
          </p:cNvPicPr>
          <p:nvPr/>
        </p:nvPicPr>
        <p:blipFill rotWithShape="1">
          <a:blip r:embed="rId8">
            <a:clrChange>
              <a:clrFrom>
                <a:srgbClr val="FFFFFF"/>
              </a:clrFrom>
              <a:clrTo>
                <a:srgbClr val="FFFFFF">
                  <a:alpha val="0"/>
                </a:srgbClr>
              </a:clrTo>
            </a:clrChange>
          </a:blip>
          <a:srcRect r="71262" b="50000"/>
          <a:stretch/>
        </p:blipFill>
        <p:spPr>
          <a:xfrm rot="10800000">
            <a:off x="10078722" y="4797151"/>
            <a:ext cx="2106778" cy="2060848"/>
          </a:xfrm>
          <a:prstGeom prst="rect">
            <a:avLst/>
          </a:prstGeom>
        </p:spPr>
      </p:pic>
      <p:sp>
        <p:nvSpPr>
          <p:cNvPr id="19" name="Rektangel 18">
            <a:extLst>
              <a:ext uri="{FF2B5EF4-FFF2-40B4-BE49-F238E27FC236}">
                <a16:creationId xmlns:a16="http://schemas.microsoft.com/office/drawing/2014/main" id="{0E56B01B-B405-4317-A1B3-88DA7CD5B436}"/>
              </a:ext>
            </a:extLst>
          </p:cNvPr>
          <p:cNvSpPr/>
          <p:nvPr/>
        </p:nvSpPr>
        <p:spPr>
          <a:xfrm>
            <a:off x="623392" y="1579260"/>
            <a:ext cx="1944216" cy="235437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b"/>
          <a:lstStyle/>
          <a:p>
            <a:pPr algn="ctr"/>
            <a:endParaRPr lang="da-DK" sz="1138" dirty="0">
              <a:solidFill>
                <a:schemeClr val="accent6">
                  <a:lumMod val="50000"/>
                </a:schemeClr>
              </a:solidFill>
              <a:latin typeface="Oswald" panose="00000500000000000000" pitchFamily="2" charset="0"/>
            </a:endParaRPr>
          </a:p>
          <a:p>
            <a:pPr algn="ctr"/>
            <a:endParaRPr lang="da-DK" sz="1138" dirty="0">
              <a:solidFill>
                <a:schemeClr val="accent6">
                  <a:lumMod val="50000"/>
                </a:schemeClr>
              </a:solidFill>
              <a:latin typeface="Oswald" panose="00000500000000000000" pitchFamily="2" charset="0"/>
            </a:endParaRPr>
          </a:p>
          <a:p>
            <a:pPr algn="ctr"/>
            <a:r>
              <a:rPr lang="da-DK" sz="2200" dirty="0" err="1">
                <a:solidFill>
                  <a:srgbClr val="1E3A4F"/>
                </a:solidFill>
                <a:latin typeface="Oswald" panose="00000500000000000000" pitchFamily="2" charset="0"/>
              </a:rPr>
              <a:t>FNs</a:t>
            </a:r>
            <a:r>
              <a:rPr lang="da-DK" sz="2200" dirty="0">
                <a:solidFill>
                  <a:srgbClr val="1E3A4F"/>
                </a:solidFill>
                <a:latin typeface="Oswald" panose="00000500000000000000" pitchFamily="2" charset="0"/>
              </a:rPr>
              <a:t> 17 VERDENSMÅL</a:t>
            </a:r>
          </a:p>
        </p:txBody>
      </p:sp>
      <p:sp>
        <p:nvSpPr>
          <p:cNvPr id="20" name="Ligebenet trekant 19">
            <a:extLst>
              <a:ext uri="{FF2B5EF4-FFF2-40B4-BE49-F238E27FC236}">
                <a16:creationId xmlns:a16="http://schemas.microsoft.com/office/drawing/2014/main" id="{B2CF5EC2-E14E-491B-8786-4259D1868DC1}"/>
              </a:ext>
            </a:extLst>
          </p:cNvPr>
          <p:cNvSpPr/>
          <p:nvPr/>
        </p:nvSpPr>
        <p:spPr>
          <a:xfrm rot="5400000">
            <a:off x="2801214" y="2596307"/>
            <a:ext cx="345720" cy="319127"/>
          </a:xfrm>
          <a:prstGeom prst="triangle">
            <a:avLst/>
          </a:prstGeom>
          <a:solidFill>
            <a:srgbClr val="55ABA2"/>
          </a:solidFill>
          <a:ln w="25400">
            <a:solidFill>
              <a:srgbClr val="1D3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p>
        </p:txBody>
      </p:sp>
      <p:pic>
        <p:nvPicPr>
          <p:cNvPr id="21" name="Billede 20">
            <a:extLst>
              <a:ext uri="{FF2B5EF4-FFF2-40B4-BE49-F238E27FC236}">
                <a16:creationId xmlns:a16="http://schemas.microsoft.com/office/drawing/2014/main" id="{BAA39C18-E40A-455B-B978-F752E0DD16EB}"/>
              </a:ext>
            </a:extLst>
          </p:cNvPr>
          <p:cNvPicPr>
            <a:picLocks noChangeAspect="1"/>
          </p:cNvPicPr>
          <p:nvPr/>
        </p:nvPicPr>
        <p:blipFill rotWithShape="1">
          <a:blip r:embed="rId9">
            <a:clrChange>
              <a:clrFrom>
                <a:srgbClr val="FFFFFF"/>
              </a:clrFrom>
              <a:clrTo>
                <a:srgbClr val="FFFFFF">
                  <a:alpha val="0"/>
                </a:srgbClr>
              </a:clrTo>
            </a:clrChange>
          </a:blip>
          <a:srcRect t="4207" r="72468" b="62000"/>
          <a:stretch/>
        </p:blipFill>
        <p:spPr>
          <a:xfrm>
            <a:off x="859954" y="1715655"/>
            <a:ext cx="1440160" cy="1413290"/>
          </a:xfrm>
          <a:prstGeom prst="rect">
            <a:avLst/>
          </a:prstGeom>
        </p:spPr>
      </p:pic>
      <p:sp>
        <p:nvSpPr>
          <p:cNvPr id="22" name="Tekstfelt 21">
            <a:extLst>
              <a:ext uri="{FF2B5EF4-FFF2-40B4-BE49-F238E27FC236}">
                <a16:creationId xmlns:a16="http://schemas.microsoft.com/office/drawing/2014/main" id="{59C32FBA-4A51-46E8-9625-94B81C3E5CDE}"/>
              </a:ext>
            </a:extLst>
          </p:cNvPr>
          <p:cNvSpPr txBox="1"/>
          <p:nvPr/>
        </p:nvSpPr>
        <p:spPr>
          <a:xfrm>
            <a:off x="577803" y="4030189"/>
            <a:ext cx="2205829" cy="2292935"/>
          </a:xfrm>
          <a:prstGeom prst="rect">
            <a:avLst/>
          </a:prstGeom>
          <a:noFill/>
        </p:spPr>
        <p:txBody>
          <a:bodyPr wrap="square" rtlCol="0">
            <a:spAutoFit/>
          </a:bodyPr>
          <a:lstStyle/>
          <a:p>
            <a:r>
              <a:rPr lang="da-DK" sz="1100" dirty="0">
                <a:solidFill>
                  <a:srgbClr val="1E3A4F"/>
                </a:solidFill>
                <a:latin typeface="Arial" panose="020B0604020202020204" pitchFamily="34" charset="0"/>
                <a:cs typeface="Arial" panose="020B0604020202020204" pitchFamily="34" charset="0"/>
              </a:rPr>
              <a:t>FN’s Verdensmål skal være en ramme for, hvordan vi skal udvikle Odense som by. De skal gøre en direkte forskel for måden, vi tænker økonomisk udvikling, social sammenhængskraft og miljø. </a:t>
            </a:r>
          </a:p>
          <a:p>
            <a:endParaRPr lang="da-DK" sz="1100" dirty="0">
              <a:solidFill>
                <a:srgbClr val="1E3A4F"/>
              </a:solidFill>
              <a:latin typeface="Arial" panose="020B0604020202020204" pitchFamily="34" charset="0"/>
              <a:cs typeface="Arial" panose="020B0604020202020204" pitchFamily="34" charset="0"/>
            </a:endParaRPr>
          </a:p>
          <a:p>
            <a:r>
              <a:rPr lang="da-DK" sz="1100" dirty="0">
                <a:solidFill>
                  <a:srgbClr val="1E3A4F"/>
                </a:solidFill>
                <a:latin typeface="Arial" panose="020B0604020202020204" pitchFamily="34" charset="0"/>
                <a:cs typeface="Arial" panose="020B0604020202020204" pitchFamily="34" charset="0"/>
              </a:rPr>
              <a:t>Verdensmålene er en forandringsdagsorden, der skal have indflydelse på vores måde at tænke på og derfor på alt, hvad vi gør som kommune.</a:t>
            </a:r>
          </a:p>
        </p:txBody>
      </p:sp>
      <p:sp>
        <p:nvSpPr>
          <p:cNvPr id="23" name="Titel 3">
            <a:extLst>
              <a:ext uri="{FF2B5EF4-FFF2-40B4-BE49-F238E27FC236}">
                <a16:creationId xmlns:a16="http://schemas.microsoft.com/office/drawing/2014/main" id="{29887598-68CA-4CCE-8FF1-772E0F2CFFCF}"/>
              </a:ext>
            </a:extLst>
          </p:cNvPr>
          <p:cNvSpPr txBox="1">
            <a:spLocks/>
          </p:cNvSpPr>
          <p:nvPr/>
        </p:nvSpPr>
        <p:spPr>
          <a:xfrm>
            <a:off x="3068269" y="361381"/>
            <a:ext cx="9500919" cy="8139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normalizeH="0">
                <a:solidFill>
                  <a:schemeClr val="tx1"/>
                </a:solidFill>
                <a:latin typeface="Oswald"/>
                <a:ea typeface="+mj-ea"/>
                <a:cs typeface="Oswald"/>
              </a:defRPr>
            </a:lvl1pPr>
          </a:lstStyle>
          <a:p>
            <a:r>
              <a:rPr lang="da-DK" sz="2800" b="1" dirty="0">
                <a:solidFill>
                  <a:srgbClr val="000000"/>
                </a:solidFill>
              </a:rPr>
              <a:t>Verdensmålene koblet til </a:t>
            </a:r>
          </a:p>
          <a:p>
            <a:r>
              <a:rPr lang="da-DK" sz="2800" b="1" dirty="0">
                <a:solidFill>
                  <a:srgbClr val="000000"/>
                </a:solidFill>
              </a:rPr>
              <a:t>kommunens styringsramme</a:t>
            </a:r>
          </a:p>
        </p:txBody>
      </p:sp>
      <p:pic>
        <p:nvPicPr>
          <p:cNvPr id="25" name="Billede 24">
            <a:extLst>
              <a:ext uri="{FF2B5EF4-FFF2-40B4-BE49-F238E27FC236}">
                <a16:creationId xmlns:a16="http://schemas.microsoft.com/office/drawing/2014/main" id="{3F8A6F8C-FA3B-4DBC-9E69-50427F08A04B}"/>
              </a:ext>
            </a:extLst>
          </p:cNvPr>
          <p:cNvPicPr>
            <a:picLocks noChangeAspect="1"/>
          </p:cNvPicPr>
          <p:nvPr/>
        </p:nvPicPr>
        <p:blipFill>
          <a:blip r:embed="rId10"/>
          <a:stretch>
            <a:fillRect/>
          </a:stretch>
        </p:blipFill>
        <p:spPr>
          <a:xfrm>
            <a:off x="100657" y="152508"/>
            <a:ext cx="1307977" cy="1302709"/>
          </a:xfrm>
          <a:prstGeom prst="rect">
            <a:avLst/>
          </a:prstGeom>
        </p:spPr>
      </p:pic>
    </p:spTree>
    <p:extLst>
      <p:ext uri="{BB962C8B-B14F-4D97-AF65-F5344CB8AC3E}">
        <p14:creationId xmlns:p14="http://schemas.microsoft.com/office/powerpoint/2010/main" val="2083701612"/>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12298453-68AA-4B8A-9D97-548C03BEF16F}"/>
              </a:ext>
            </a:extLst>
          </p:cNvPr>
          <p:cNvSpPr txBox="1">
            <a:spLocks/>
          </p:cNvSpPr>
          <p:nvPr/>
        </p:nvSpPr>
        <p:spPr>
          <a:xfrm>
            <a:off x="577803" y="2276872"/>
            <a:ext cx="5812367" cy="8139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normalizeH="0">
                <a:solidFill>
                  <a:schemeClr val="tx1"/>
                </a:solidFill>
                <a:latin typeface="Oswald"/>
                <a:ea typeface="+mj-ea"/>
                <a:cs typeface="Oswald"/>
              </a:defRPr>
            </a:lvl1pPr>
          </a:lstStyle>
          <a:p>
            <a:endParaRPr lang="da-DK" dirty="0"/>
          </a:p>
        </p:txBody>
      </p:sp>
      <p:sp>
        <p:nvSpPr>
          <p:cNvPr id="6" name="Titel 2">
            <a:extLst>
              <a:ext uri="{FF2B5EF4-FFF2-40B4-BE49-F238E27FC236}">
                <a16:creationId xmlns:a16="http://schemas.microsoft.com/office/drawing/2014/main" id="{0EF69598-F902-46CA-B5C9-866051F2D32B}"/>
              </a:ext>
            </a:extLst>
          </p:cNvPr>
          <p:cNvSpPr txBox="1">
            <a:spLocks/>
          </p:cNvSpPr>
          <p:nvPr/>
        </p:nvSpPr>
        <p:spPr>
          <a:xfrm>
            <a:off x="1617330" y="707493"/>
            <a:ext cx="10873208" cy="8139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normalizeH="0">
                <a:solidFill>
                  <a:schemeClr val="tx1"/>
                </a:solidFill>
                <a:latin typeface="Oswald"/>
                <a:ea typeface="+mj-ea"/>
                <a:cs typeface="Oswald"/>
              </a:defRPr>
            </a:lvl1pPr>
          </a:lstStyle>
          <a:p>
            <a:r>
              <a:rPr lang="da-DK" b="1" dirty="0">
                <a:solidFill>
                  <a:srgbClr val="002E5E"/>
                </a:solidFill>
              </a:rPr>
              <a:t>Verdensmålspolitikkens kobling til bystrategien</a:t>
            </a:r>
          </a:p>
        </p:txBody>
      </p:sp>
      <p:sp>
        <p:nvSpPr>
          <p:cNvPr id="4" name="Pladsholder til tekst 3">
            <a:extLst>
              <a:ext uri="{FF2B5EF4-FFF2-40B4-BE49-F238E27FC236}">
                <a16:creationId xmlns:a16="http://schemas.microsoft.com/office/drawing/2014/main" id="{D1E106B4-C6F4-472F-9A7E-B4FAB2EC851C}"/>
              </a:ext>
            </a:extLst>
          </p:cNvPr>
          <p:cNvSpPr>
            <a:spLocks noGrp="1"/>
          </p:cNvSpPr>
          <p:nvPr>
            <p:ph type="body" sz="quarter" idx="15"/>
          </p:nvPr>
        </p:nvSpPr>
        <p:spPr>
          <a:xfrm>
            <a:off x="400819" y="1772816"/>
            <a:ext cx="11213377" cy="4193732"/>
          </a:xfrm>
        </p:spPr>
        <p:txBody>
          <a:bodyPr>
            <a:normAutofit fontScale="92500"/>
          </a:bodyPr>
          <a:lstStyle/>
          <a:p>
            <a:pPr marL="0" indent="0">
              <a:buNone/>
            </a:pPr>
            <a:r>
              <a:rPr lang="da-DK" sz="3200" i="1" dirty="0">
                <a:solidFill>
                  <a:srgbClr val="002E5E"/>
                </a:solidFill>
              </a:rPr>
              <a:t>”FN’s Verdensmål skal derfor være en ramme for, hvordan vi skal udvikle Odense som by. De skal gøre en direkte forskel for måden, vi tænker økonomisk udvikling, social sammenhængskraft og miljø.”</a:t>
            </a:r>
          </a:p>
          <a:p>
            <a:pPr marL="0" indent="0">
              <a:buNone/>
            </a:pPr>
            <a:endParaRPr lang="da-DK" sz="3200" i="1" dirty="0">
              <a:solidFill>
                <a:srgbClr val="002E5E"/>
              </a:solidFill>
            </a:endParaRPr>
          </a:p>
          <a:p>
            <a:pPr marL="0" indent="0">
              <a:buNone/>
            </a:pPr>
            <a:r>
              <a:rPr lang="da-DK" sz="3200" i="1" dirty="0">
                <a:solidFill>
                  <a:srgbClr val="002E5E"/>
                </a:solidFill>
              </a:rPr>
              <a:t>”Verdensmålene er en forandringsdagsorden, der skal have indflydelse på vores måde at tænke på og derfor på alt, hvad vi gør som kommune. Derfor vil vi realisere den odenseanske drøm ved at bruge FN’s Verdensmål som et filter, vi implementerer bystrategien igennem.”</a:t>
            </a:r>
          </a:p>
          <a:p>
            <a:pPr marL="0" indent="0">
              <a:buNone/>
            </a:pPr>
            <a:r>
              <a:rPr lang="da-DK" sz="3200" dirty="0">
                <a:solidFill>
                  <a:srgbClr val="002E5E"/>
                </a:solidFill>
              </a:rPr>
              <a:t>(Bystrategien, s. 42)</a:t>
            </a:r>
          </a:p>
          <a:p>
            <a:pPr marL="0" indent="0">
              <a:buNone/>
            </a:pPr>
            <a:endParaRPr lang="da-DK" sz="3200" dirty="0">
              <a:solidFill>
                <a:srgbClr val="002E5E"/>
              </a:solidFill>
            </a:endParaRPr>
          </a:p>
          <a:p>
            <a:pPr marL="0" indent="0">
              <a:buNone/>
            </a:pPr>
            <a:endParaRPr lang="da-DK" sz="3200" dirty="0">
              <a:solidFill>
                <a:srgbClr val="002E5E"/>
              </a:solidFill>
            </a:endParaRPr>
          </a:p>
        </p:txBody>
      </p:sp>
      <p:pic>
        <p:nvPicPr>
          <p:cNvPr id="8" name="Billede 7">
            <a:extLst>
              <a:ext uri="{FF2B5EF4-FFF2-40B4-BE49-F238E27FC236}">
                <a16:creationId xmlns:a16="http://schemas.microsoft.com/office/drawing/2014/main" id="{D5E6AC49-FE20-42A4-A6FA-46EDF823CADD}"/>
              </a:ext>
            </a:extLst>
          </p:cNvPr>
          <p:cNvPicPr>
            <a:picLocks noChangeAspect="1"/>
          </p:cNvPicPr>
          <p:nvPr/>
        </p:nvPicPr>
        <p:blipFill rotWithShape="1">
          <a:blip r:embed="rId3">
            <a:clrChange>
              <a:clrFrom>
                <a:srgbClr val="FFFFFF"/>
              </a:clrFrom>
              <a:clrTo>
                <a:srgbClr val="FFFFFF">
                  <a:alpha val="0"/>
                </a:srgbClr>
              </a:clrTo>
            </a:clrChange>
          </a:blip>
          <a:srcRect l="71262" t="43700"/>
          <a:stretch/>
        </p:blipFill>
        <p:spPr>
          <a:xfrm>
            <a:off x="10117307" y="4536097"/>
            <a:ext cx="2107013" cy="2321903"/>
          </a:xfrm>
          <a:prstGeom prst="rect">
            <a:avLst/>
          </a:prstGeom>
        </p:spPr>
      </p:pic>
      <p:pic>
        <p:nvPicPr>
          <p:cNvPr id="7" name="Picture 9" descr="knud.png">
            <a:extLst>
              <a:ext uri="{FF2B5EF4-FFF2-40B4-BE49-F238E27FC236}">
                <a16:creationId xmlns:a16="http://schemas.microsoft.com/office/drawing/2014/main" id="{C3B29FD8-1430-424F-89A7-EE57D67EF44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pic>
        <p:nvPicPr>
          <p:cNvPr id="9" name="Billede 8">
            <a:extLst>
              <a:ext uri="{FF2B5EF4-FFF2-40B4-BE49-F238E27FC236}">
                <a16:creationId xmlns:a16="http://schemas.microsoft.com/office/drawing/2014/main" id="{4AC69666-DE51-4440-84F0-0863F8CF693D}"/>
              </a:ext>
            </a:extLst>
          </p:cNvPr>
          <p:cNvPicPr>
            <a:picLocks noChangeAspect="1"/>
          </p:cNvPicPr>
          <p:nvPr/>
        </p:nvPicPr>
        <p:blipFill>
          <a:blip r:embed="rId6"/>
          <a:stretch>
            <a:fillRect/>
          </a:stretch>
        </p:blipFill>
        <p:spPr>
          <a:xfrm>
            <a:off x="100657" y="152508"/>
            <a:ext cx="1307977" cy="1302709"/>
          </a:xfrm>
          <a:prstGeom prst="rect">
            <a:avLst/>
          </a:prstGeom>
        </p:spPr>
      </p:pic>
      <p:pic>
        <p:nvPicPr>
          <p:cNvPr id="10" name="Picture 6" descr="kommunelogotap2014_CMYK_UK.png">
            <a:extLst>
              <a:ext uri="{FF2B5EF4-FFF2-40B4-BE49-F238E27FC236}">
                <a16:creationId xmlns:a16="http://schemas.microsoft.com/office/drawing/2014/main" id="{97036DBA-8206-4A4F-806D-D945A10EF778}"/>
              </a:ext>
            </a:extLst>
          </p:cNvPr>
          <p:cNvPicPr>
            <a:picLocks noChangeAspect="1"/>
          </p:cNvPicPr>
          <p:nvPr/>
        </p:nvPicPr>
        <p:blipFill>
          <a:blip r:embed="rId7"/>
          <a:stretch>
            <a:fillRect/>
          </a:stretch>
        </p:blipFill>
        <p:spPr>
          <a:xfrm>
            <a:off x="10943634" y="196097"/>
            <a:ext cx="1216989" cy="501851"/>
          </a:xfrm>
          <a:prstGeom prst="rect">
            <a:avLst/>
          </a:prstGeom>
        </p:spPr>
      </p:pic>
    </p:spTree>
    <p:extLst>
      <p:ext uri="{BB962C8B-B14F-4D97-AF65-F5344CB8AC3E}">
        <p14:creationId xmlns:p14="http://schemas.microsoft.com/office/powerpoint/2010/main" val="405695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AB1F6EE-2FA5-4B9C-9EF5-CFAE5F2091C6}"/>
              </a:ext>
            </a:extLst>
          </p:cNvPr>
          <p:cNvPicPr>
            <a:picLocks noChangeAspect="1"/>
          </p:cNvPicPr>
          <p:nvPr/>
        </p:nvPicPr>
        <p:blipFill>
          <a:blip r:embed="rId3"/>
          <a:stretch>
            <a:fillRect/>
          </a:stretch>
        </p:blipFill>
        <p:spPr>
          <a:xfrm>
            <a:off x="100657" y="152508"/>
            <a:ext cx="1307977" cy="1302709"/>
          </a:xfrm>
          <a:prstGeom prst="rect">
            <a:avLst/>
          </a:prstGeom>
        </p:spPr>
      </p:pic>
      <p:pic>
        <p:nvPicPr>
          <p:cNvPr id="3" name="Picture 9" descr="knud.png">
            <a:extLst>
              <a:ext uri="{FF2B5EF4-FFF2-40B4-BE49-F238E27FC236}">
                <a16:creationId xmlns:a16="http://schemas.microsoft.com/office/drawing/2014/main" id="{1B667282-73C5-4DEE-BA18-D24F83E75E0C}"/>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456150"/>
            <a:ext cx="7352669" cy="5931743"/>
          </a:xfrm>
          <a:prstGeom prst="rect">
            <a:avLst/>
          </a:prstGeom>
        </p:spPr>
      </p:pic>
      <p:sp>
        <p:nvSpPr>
          <p:cNvPr id="7" name="Tekstfelt 6">
            <a:extLst>
              <a:ext uri="{FF2B5EF4-FFF2-40B4-BE49-F238E27FC236}">
                <a16:creationId xmlns:a16="http://schemas.microsoft.com/office/drawing/2014/main" id="{CCE3E742-7A2F-47A0-8555-E2F5C0BD60A1}"/>
              </a:ext>
            </a:extLst>
          </p:cNvPr>
          <p:cNvSpPr txBox="1"/>
          <p:nvPr/>
        </p:nvSpPr>
        <p:spPr>
          <a:xfrm>
            <a:off x="2656332" y="317499"/>
            <a:ext cx="6879334" cy="1200329"/>
          </a:xfrm>
          <a:prstGeom prst="rect">
            <a:avLst/>
          </a:prstGeom>
          <a:noFill/>
        </p:spPr>
        <p:txBody>
          <a:bodyPr wrap="square" rtlCol="0">
            <a:spAutoFit/>
          </a:bodyPr>
          <a:lstStyle/>
          <a:p>
            <a:r>
              <a:rPr lang="da-DK" sz="3600" b="1" dirty="0"/>
              <a:t>Fem strategiske indsatser der skal forankre Verdensmålene i Odense</a:t>
            </a:r>
          </a:p>
        </p:txBody>
      </p:sp>
      <p:pic>
        <p:nvPicPr>
          <p:cNvPr id="8" name="Picture 6" descr="kommunelogotap2014_CMYK_UK.png">
            <a:extLst>
              <a:ext uri="{FF2B5EF4-FFF2-40B4-BE49-F238E27FC236}">
                <a16:creationId xmlns:a16="http://schemas.microsoft.com/office/drawing/2014/main" id="{9E52C0AC-844F-447F-A3A2-44EFC237E885}"/>
              </a:ext>
            </a:extLst>
          </p:cNvPr>
          <p:cNvPicPr>
            <a:picLocks noChangeAspect="1"/>
          </p:cNvPicPr>
          <p:nvPr/>
        </p:nvPicPr>
        <p:blipFill>
          <a:blip r:embed="rId6"/>
          <a:stretch>
            <a:fillRect/>
          </a:stretch>
        </p:blipFill>
        <p:spPr>
          <a:xfrm>
            <a:off x="10943634" y="196097"/>
            <a:ext cx="1216989" cy="501851"/>
          </a:xfrm>
          <a:prstGeom prst="rect">
            <a:avLst/>
          </a:prstGeom>
        </p:spPr>
      </p:pic>
      <p:sp>
        <p:nvSpPr>
          <p:cNvPr id="10" name="Rektangel 9">
            <a:extLst>
              <a:ext uri="{FF2B5EF4-FFF2-40B4-BE49-F238E27FC236}">
                <a16:creationId xmlns:a16="http://schemas.microsoft.com/office/drawing/2014/main" id="{393943C7-6AAD-4D32-9519-8CD004E7EBDA}"/>
              </a:ext>
            </a:extLst>
          </p:cNvPr>
          <p:cNvSpPr/>
          <p:nvPr/>
        </p:nvSpPr>
        <p:spPr>
          <a:xfrm>
            <a:off x="2064732" y="1869485"/>
            <a:ext cx="8062535" cy="4292021"/>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t"/>
          <a:lstStyle/>
          <a:p>
            <a:r>
              <a:rPr lang="da-DK" sz="2800" b="1" dirty="0">
                <a:solidFill>
                  <a:srgbClr val="1E3A4F"/>
                </a:solidFill>
                <a:latin typeface="Oswald" panose="00000500000000000000" pitchFamily="2" charset="0"/>
              </a:rPr>
              <a:t>- Odense går foran på verdensmålene</a:t>
            </a:r>
          </a:p>
          <a:p>
            <a:endParaRPr lang="da-DK" sz="2800" b="1" dirty="0">
              <a:solidFill>
                <a:srgbClr val="1E3A4F"/>
              </a:solidFill>
              <a:latin typeface="Oswald" panose="00000500000000000000" pitchFamily="2" charset="0"/>
              <a:cs typeface="Arial" panose="020B0604020202020204" pitchFamily="34" charset="0"/>
            </a:endParaRPr>
          </a:p>
          <a:p>
            <a:r>
              <a:rPr lang="da-DK" sz="2800" b="1" dirty="0">
                <a:solidFill>
                  <a:srgbClr val="1E3A4F"/>
                </a:solidFill>
                <a:latin typeface="Oswald" panose="00000500000000000000" pitchFamily="2" charset="0"/>
              </a:rPr>
              <a:t>- Odense danner partnerskaber om verdensmålene</a:t>
            </a:r>
            <a:endParaRPr lang="da-DK" sz="2800" b="1" dirty="0">
              <a:solidFill>
                <a:srgbClr val="1E3A4F"/>
              </a:solidFill>
              <a:latin typeface="Arial" panose="020B0604020202020204" pitchFamily="34" charset="0"/>
              <a:cs typeface="Arial" panose="020B0604020202020204" pitchFamily="34" charset="0"/>
            </a:endParaRPr>
          </a:p>
          <a:p>
            <a:endParaRPr lang="da-DK" sz="2800" b="1" dirty="0">
              <a:solidFill>
                <a:srgbClr val="1E3A4F"/>
              </a:solidFill>
              <a:latin typeface="Arial" panose="020B0604020202020204" pitchFamily="34" charset="0"/>
              <a:cs typeface="Arial" panose="020B0604020202020204" pitchFamily="34" charset="0"/>
            </a:endParaRPr>
          </a:p>
          <a:p>
            <a:r>
              <a:rPr lang="da-DK" sz="2800" b="1" dirty="0">
                <a:solidFill>
                  <a:srgbClr val="1E3A4F"/>
                </a:solidFill>
                <a:latin typeface="Oswald" panose="00000500000000000000" pitchFamily="2" charset="0"/>
              </a:rPr>
              <a:t>- Odense synliggør verdensmålsindsatserne</a:t>
            </a:r>
            <a:endParaRPr lang="da-DK" sz="2800" b="1" dirty="0">
              <a:solidFill>
                <a:srgbClr val="1E3A4F"/>
              </a:solidFill>
              <a:latin typeface="Oswald" panose="00000500000000000000" pitchFamily="2" charset="0"/>
              <a:cs typeface="Arial" panose="020B0604020202020204" pitchFamily="34" charset="0"/>
            </a:endParaRPr>
          </a:p>
          <a:p>
            <a:endParaRPr lang="da-DK" sz="2800" b="1" dirty="0">
              <a:solidFill>
                <a:srgbClr val="1E3A4F"/>
              </a:solidFill>
              <a:latin typeface="Arial" panose="020B0604020202020204" pitchFamily="34" charset="0"/>
              <a:cs typeface="Arial" panose="020B0604020202020204" pitchFamily="34" charset="0"/>
            </a:endParaRPr>
          </a:p>
          <a:p>
            <a:r>
              <a:rPr lang="da-DK" sz="2800" b="1" dirty="0">
                <a:solidFill>
                  <a:srgbClr val="1E3A4F"/>
                </a:solidFill>
                <a:latin typeface="Oswald" panose="00000500000000000000" pitchFamily="2" charset="0"/>
              </a:rPr>
              <a:t>- Odense integrerer og implementerer verdensmålene</a:t>
            </a:r>
          </a:p>
          <a:p>
            <a:endParaRPr lang="da-DK" sz="2800" b="1" dirty="0">
              <a:solidFill>
                <a:srgbClr val="1E3A4F"/>
              </a:solidFill>
              <a:latin typeface="Arial" panose="020B0604020202020204" pitchFamily="34" charset="0"/>
              <a:cs typeface="Arial" panose="020B0604020202020204" pitchFamily="34" charset="0"/>
            </a:endParaRPr>
          </a:p>
          <a:p>
            <a:r>
              <a:rPr lang="da-DK" sz="2800" b="1" dirty="0">
                <a:solidFill>
                  <a:srgbClr val="1E3A4F"/>
                </a:solidFill>
                <a:latin typeface="Oswald" panose="00000500000000000000" pitchFamily="2" charset="0"/>
              </a:rPr>
              <a:t>- Odense måler på verdensmålsindsatserne</a:t>
            </a:r>
          </a:p>
        </p:txBody>
      </p:sp>
    </p:spTree>
    <p:extLst>
      <p:ext uri="{BB962C8B-B14F-4D97-AF65-F5344CB8AC3E}">
        <p14:creationId xmlns:p14="http://schemas.microsoft.com/office/powerpoint/2010/main" val="213202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knud.png">
            <a:extLst>
              <a:ext uri="{FF2B5EF4-FFF2-40B4-BE49-F238E27FC236}">
                <a16:creationId xmlns:a16="http://schemas.microsoft.com/office/drawing/2014/main" id="{BF797173-9EA3-4B7F-ADAE-F0C9F9E1888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9707"/>
          <a:stretch/>
        </p:blipFill>
        <p:spPr>
          <a:xfrm>
            <a:off x="4622378" y="398277"/>
            <a:ext cx="7352669" cy="5931743"/>
          </a:xfrm>
          <a:prstGeom prst="rect">
            <a:avLst/>
          </a:prstGeom>
        </p:spPr>
      </p:pic>
      <p:sp>
        <p:nvSpPr>
          <p:cNvPr id="9" name="Rektangel 8">
            <a:extLst>
              <a:ext uri="{FF2B5EF4-FFF2-40B4-BE49-F238E27FC236}">
                <a16:creationId xmlns:a16="http://schemas.microsoft.com/office/drawing/2014/main" id="{E4C35924-E670-4DC4-A65A-1910B6D1EBCC}"/>
              </a:ext>
            </a:extLst>
          </p:cNvPr>
          <p:cNvSpPr/>
          <p:nvPr/>
        </p:nvSpPr>
        <p:spPr>
          <a:xfrm>
            <a:off x="1881690" y="1422355"/>
            <a:ext cx="8428620" cy="4700653"/>
          </a:xfrm>
          <a:prstGeom prst="rect">
            <a:avLst/>
          </a:prstGeom>
          <a:solidFill>
            <a:srgbClr val="55ABA2"/>
          </a:solidFill>
          <a:ln>
            <a:solidFill>
              <a:srgbClr val="1D3B4F"/>
            </a:solidFill>
          </a:ln>
          <a:effectLst/>
        </p:spPr>
        <p:style>
          <a:lnRef idx="2">
            <a:schemeClr val="accent1">
              <a:shade val="50000"/>
            </a:schemeClr>
          </a:lnRef>
          <a:fillRef idx="1">
            <a:schemeClr val="accent1"/>
          </a:fillRef>
          <a:effectRef idx="0">
            <a:schemeClr val="accent1"/>
          </a:effectRef>
          <a:fontRef idx="minor">
            <a:schemeClr val="lt1"/>
          </a:fontRef>
        </p:style>
        <p:txBody>
          <a:bodyPr bIns="146250" rtlCol="0" anchor="t"/>
          <a:lstStyle/>
          <a:p>
            <a:pPr lvl="0">
              <a:defRPr/>
            </a:pPr>
            <a:r>
              <a:rPr lang="da-DK" sz="3200" b="1" dirty="0">
                <a:solidFill>
                  <a:srgbClr val="1E3A4F"/>
                </a:solidFill>
                <a:latin typeface="Oswald" panose="00000500000000000000" pitchFamily="2" charset="0"/>
              </a:rPr>
              <a:t>Odense går foran på verdensmålene</a:t>
            </a:r>
            <a:endParaRPr kumimoji="0" lang="da-DK" sz="3200" b="1" i="0" u="none" strike="noStrike" kern="1200" cap="none" spc="0" normalizeH="0" baseline="0" noProof="0" dirty="0">
              <a:ln>
                <a:noFill/>
              </a:ln>
              <a:solidFill>
                <a:srgbClr val="1E3A4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buClrTx/>
              <a:buSzTx/>
              <a:buFontTx/>
              <a:buNone/>
              <a:tabLst/>
              <a:defRPr/>
            </a:pPr>
            <a:endParaRPr kumimoji="0" lang="da-DK" sz="1100" b="0" i="0" u="none" strike="noStrike" kern="1200" cap="none" spc="0" normalizeH="0" baseline="0" noProof="0" dirty="0">
              <a:ln>
                <a:noFill/>
              </a:ln>
              <a:solidFill>
                <a:srgbClr val="1E3A4F"/>
              </a:solidFill>
              <a:effectLst/>
              <a:uLnTx/>
              <a:uFillTx/>
              <a:latin typeface="Arial" panose="020B0604020202020204" pitchFamily="34" charset="0"/>
              <a:ea typeface="+mn-ea"/>
              <a:cs typeface="Arial" panose="020B0604020202020204" pitchFamily="34" charset="0"/>
            </a:endParaRPr>
          </a:p>
          <a:p>
            <a:pPr lvl="0">
              <a:defRPr/>
            </a:pPr>
            <a:endParaRPr lang="da-DK" sz="24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Det er afgørende, at vi har det mod der skal til for at sætte byen i bevægelse i arbejdet med verdensmålene. Det gør vi ved at søsætte konkrete projekter, der direkte sigter efter at opnå verdensmålene.</a:t>
            </a:r>
          </a:p>
          <a:p>
            <a:pPr lvl="0">
              <a:defRPr/>
            </a:pPr>
            <a:endParaRPr lang="da-DK" sz="1100" dirty="0">
              <a:solidFill>
                <a:srgbClr val="1E3A4F"/>
              </a:solidFill>
              <a:latin typeface="Arial" panose="020B0604020202020204" pitchFamily="34" charset="0"/>
              <a:cs typeface="Arial" panose="020B0604020202020204" pitchFamily="34" charset="0"/>
            </a:endParaRPr>
          </a:p>
          <a:p>
            <a:pPr lvl="0">
              <a:defRPr/>
            </a:pPr>
            <a:r>
              <a:rPr lang="da-DK" sz="2400" dirty="0">
                <a:solidFill>
                  <a:srgbClr val="1E3A4F"/>
                </a:solidFill>
                <a:latin typeface="Arial" panose="020B0604020202020204" pitchFamily="34" charset="0"/>
                <a:cs typeface="Arial" panose="020B0604020202020204" pitchFamily="34" charset="0"/>
              </a:rPr>
              <a:t>Verdensmålspolitikken viser, at Odense Kommune aktivt bidrager til arbejdet med verdensmålene gennem konkrete projekter.</a:t>
            </a:r>
            <a:endParaRPr kumimoji="0" lang="da-DK" sz="2400" b="0" i="0" u="none" strike="noStrike" kern="1200" cap="none" spc="0" normalizeH="0" baseline="0" noProof="0" dirty="0">
              <a:ln>
                <a:noFill/>
              </a:ln>
              <a:solidFill>
                <a:srgbClr val="1E3A4F"/>
              </a:solidFill>
              <a:effectLst/>
              <a:uLnTx/>
              <a:uFillTx/>
              <a:latin typeface="Oswald" panose="00000500000000000000" pitchFamily="2" charset="0"/>
              <a:ea typeface="+mn-ea"/>
              <a:cs typeface="+mn-cs"/>
            </a:endParaRPr>
          </a:p>
        </p:txBody>
      </p:sp>
      <p:pic>
        <p:nvPicPr>
          <p:cNvPr id="14" name="Billede 13">
            <a:extLst>
              <a:ext uri="{FF2B5EF4-FFF2-40B4-BE49-F238E27FC236}">
                <a16:creationId xmlns:a16="http://schemas.microsoft.com/office/drawing/2014/main" id="{D26CC389-A729-44E1-B9C0-4B138AF10A8C}"/>
              </a:ext>
            </a:extLst>
          </p:cNvPr>
          <p:cNvPicPr>
            <a:picLocks noChangeAspect="1"/>
          </p:cNvPicPr>
          <p:nvPr/>
        </p:nvPicPr>
        <p:blipFill>
          <a:blip r:embed="rId5"/>
          <a:stretch>
            <a:fillRect/>
          </a:stretch>
        </p:blipFill>
        <p:spPr>
          <a:xfrm>
            <a:off x="100657" y="152508"/>
            <a:ext cx="1307977" cy="1302709"/>
          </a:xfrm>
          <a:prstGeom prst="rect">
            <a:avLst/>
          </a:prstGeom>
        </p:spPr>
      </p:pic>
    </p:spTree>
    <p:extLst>
      <p:ext uri="{BB962C8B-B14F-4D97-AF65-F5344CB8AC3E}">
        <p14:creationId xmlns:p14="http://schemas.microsoft.com/office/powerpoint/2010/main" val="137856435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8509</TotalTime>
  <Words>1713</Words>
  <Application>Microsoft Office PowerPoint</Application>
  <PresentationFormat>Widescreen</PresentationFormat>
  <Paragraphs>243</Paragraphs>
  <Slides>14</Slides>
  <Notes>9</Notes>
  <HiddenSlides>6</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Calibri Light</vt:lpstr>
      <vt:lpstr>Oswald</vt:lpstr>
      <vt:lpstr>Oswald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Peer Locher</dc:creator>
  <cp:lastModifiedBy>peer locher</cp:lastModifiedBy>
  <cp:revision>7</cp:revision>
  <dcterms:created xsi:type="dcterms:W3CDTF">2019-09-17T11:12:07Z</dcterms:created>
  <dcterms:modified xsi:type="dcterms:W3CDTF">2019-09-23T09:01:30Z</dcterms:modified>
</cp:coreProperties>
</file>