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67" r:id="rId3"/>
    <p:sldMasterId id="2147483686" r:id="rId4"/>
    <p:sldMasterId id="2147483690" r:id="rId5"/>
    <p:sldMasterId id="2147483693" r:id="rId6"/>
    <p:sldMasterId id="2147483697" r:id="rId7"/>
  </p:sldMasterIdLst>
  <p:notesMasterIdLst>
    <p:notesMasterId r:id="rId23"/>
  </p:notesMasterIdLst>
  <p:sldIdLst>
    <p:sldId id="451" r:id="rId8"/>
    <p:sldId id="376" r:id="rId9"/>
    <p:sldId id="258" r:id="rId10"/>
    <p:sldId id="262" r:id="rId11"/>
    <p:sldId id="269" r:id="rId12"/>
    <p:sldId id="452" r:id="rId13"/>
    <p:sldId id="449" r:id="rId14"/>
    <p:sldId id="450" r:id="rId15"/>
    <p:sldId id="420" r:id="rId16"/>
    <p:sldId id="325" r:id="rId17"/>
    <p:sldId id="454" r:id="rId18"/>
    <p:sldId id="283" r:id="rId19"/>
    <p:sldId id="406" r:id="rId20"/>
    <p:sldId id="349" r:id="rId21"/>
    <p:sldId id="455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74"/>
    <a:srgbClr val="009BD8"/>
    <a:srgbClr val="E6E6E6"/>
    <a:srgbClr val="146CD6"/>
    <a:srgbClr val="E1D049"/>
    <a:srgbClr val="000039"/>
    <a:srgbClr val="04243E"/>
    <a:srgbClr val="02023D"/>
    <a:srgbClr val="02213A"/>
    <a:srgbClr val="001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/>
    <p:restoredTop sz="94649"/>
  </p:normalViewPr>
  <p:slideViewPr>
    <p:cSldViewPr snapToGrid="0" snapToObjects="1">
      <p:cViewPr varScale="1">
        <p:scale>
          <a:sx n="79" d="100"/>
          <a:sy n="79" d="100"/>
        </p:scale>
        <p:origin x="126" y="786"/>
      </p:cViewPr>
      <p:guideLst>
        <p:guide orient="horz" pos="39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Omsætning</a:t>
            </a:r>
            <a:endParaRPr lang="en-US" sz="14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50,7 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en-US" sz="14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kr.</a:t>
            </a:r>
          </a:p>
        </c:rich>
      </c:tx>
      <c:layout>
        <c:manualLayout>
          <c:xMode val="edge"/>
          <c:yMode val="edge"/>
          <c:x val="0.312053303436482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585348062583171E-2"/>
          <c:y val="0.13964601385410713"/>
          <c:w val="0.87716562617832572"/>
          <c:h val="0.7693177048257648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0479408"/>
        <c:axId val="520481048"/>
      </c:barChart>
      <c:catAx>
        <c:axId val="5204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520481048"/>
        <c:crosses val="autoZero"/>
        <c:auto val="1"/>
        <c:lblAlgn val="ctr"/>
        <c:lblOffset val="100"/>
        <c:noMultiLvlLbl val="0"/>
      </c:catAx>
      <c:valAx>
        <c:axId val="520481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47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45257579450601E-2"/>
          <c:y val="0.29348574923483639"/>
          <c:w val="0.87059556340669919"/>
          <c:h val="0.54802684943137969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67695136"/>
        <c:axId val="867693168"/>
      </c:barChart>
      <c:catAx>
        <c:axId val="86769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867693168"/>
        <c:crosses val="autoZero"/>
        <c:auto val="1"/>
        <c:lblAlgn val="ctr"/>
        <c:lblOffset val="100"/>
        <c:noMultiLvlLbl val="0"/>
      </c:catAx>
      <c:valAx>
        <c:axId val="8676931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6769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85348062583171E-2"/>
          <c:y val="0.13964601385410713"/>
          <c:w val="0.87716562617832572"/>
          <c:h val="0.7693177048257648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0479408"/>
        <c:axId val="520481048"/>
      </c:barChart>
      <c:catAx>
        <c:axId val="5204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520481048"/>
        <c:crosses val="autoZero"/>
        <c:auto val="1"/>
        <c:lblAlgn val="ctr"/>
        <c:lblOffset val="100"/>
        <c:noMultiLvlLbl val="0"/>
      </c:catAx>
      <c:valAx>
        <c:axId val="520481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4794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Omsætning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58,6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kr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312053303436482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585348062583171E-2"/>
          <c:y val="0.13964601385410713"/>
          <c:w val="0.87716562617832572"/>
          <c:h val="0.7693177048257648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0479408"/>
        <c:axId val="520481048"/>
      </c:barChart>
      <c:catAx>
        <c:axId val="5204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520481048"/>
        <c:crosses val="autoZero"/>
        <c:auto val="1"/>
        <c:lblAlgn val="ctr"/>
        <c:lblOffset val="100"/>
        <c:noMultiLvlLbl val="0"/>
      </c:catAx>
      <c:valAx>
        <c:axId val="520481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47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85348062583171E-2"/>
          <c:y val="0.13964601385410713"/>
          <c:w val="0.87716562617832572"/>
          <c:h val="0.7693177048257648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0479408"/>
        <c:axId val="520481048"/>
      </c:barChart>
      <c:catAx>
        <c:axId val="5204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520481048"/>
        <c:crosses val="autoZero"/>
        <c:auto val="1"/>
        <c:lblAlgn val="ctr"/>
        <c:lblOffset val="100"/>
        <c:noMultiLvlLbl val="0"/>
      </c:catAx>
      <c:valAx>
        <c:axId val="520481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4794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Omsætning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58,6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kr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312053303436482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585348062583171E-2"/>
          <c:y val="0.13964601385410713"/>
          <c:w val="0.87716562617832572"/>
          <c:h val="0.7693177048257648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0479408"/>
        <c:axId val="520481048"/>
      </c:barChart>
      <c:catAx>
        <c:axId val="5204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520481048"/>
        <c:crosses val="autoZero"/>
        <c:auto val="1"/>
        <c:lblAlgn val="ctr"/>
        <c:lblOffset val="100"/>
        <c:noMultiLvlLbl val="0"/>
      </c:catAx>
      <c:valAx>
        <c:axId val="520481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47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9AF2-C333-48BF-8705-1EC4B425AB66}" type="datetimeFigureOut">
              <a:rPr lang="da-DK" smtClean="0"/>
              <a:t>23-09-2019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553E1-4490-40BE-9A64-FCD4FE36E1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40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CC97C-2388-442D-8A92-B01D81E8FBF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CC97C-2388-442D-8A92-B01D81E8FBF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92234-59CB-8D40-8E25-2F5E92EEC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5249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79C6F13-B6E6-4541-93B3-AC12A2A72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49053"/>
            <a:ext cx="9144000" cy="446196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A935BF7-2E87-E346-9F9D-15EC2553B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62" y="5578721"/>
            <a:ext cx="3613451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6A0FA84F-4DCB-7B4C-8A71-C27E2A5F8C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56521"/>
            <a:ext cx="12192000" cy="422081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</p:spTree>
    <p:extLst>
      <p:ext uri="{BB962C8B-B14F-4D97-AF65-F5344CB8AC3E}">
        <p14:creationId xmlns:p14="http://schemas.microsoft.com/office/powerpoint/2010/main" val="41132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gradFill>
          <a:gsLst>
            <a:gs pos="50440">
              <a:srgbClr val="005684"/>
            </a:gs>
            <a:gs pos="0">
              <a:schemeClr val="tx2"/>
            </a:gs>
            <a:gs pos="6500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794FE-86FC-DF4B-BEAB-A7E8E19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C29538C-9348-4798-A0E2-BAF2BCF25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AA593D1-D46E-4A54-B86B-1DBDAC0F73CE}"/>
              </a:ext>
            </a:extLst>
          </p:cNvPr>
          <p:cNvSpPr/>
          <p:nvPr userDrawn="1"/>
        </p:nvSpPr>
        <p:spPr>
          <a:xfrm>
            <a:off x="-188686" y="0"/>
            <a:ext cx="12380686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27E">
                  <a:alpha val="41000"/>
                </a:srgbClr>
              </a:gs>
              <a:gs pos="15000">
                <a:srgbClr val="002E4C"/>
              </a:gs>
              <a:gs pos="100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F27A2A-8410-4857-92FB-40EDA008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fsnitsoverskrift">
    <p:bg>
      <p:bgPr>
        <a:gradFill>
          <a:gsLst>
            <a:gs pos="50440">
              <a:srgbClr val="005684"/>
            </a:gs>
            <a:gs pos="0">
              <a:schemeClr val="tx2"/>
            </a:gs>
            <a:gs pos="6500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794FE-86FC-DF4B-BEAB-A7E8E19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C29538C-9348-4798-A0E2-BAF2BCF25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AA593D1-D46E-4A54-B86B-1DBDAC0F73CE}"/>
              </a:ext>
            </a:extLst>
          </p:cNvPr>
          <p:cNvSpPr/>
          <p:nvPr userDrawn="1"/>
        </p:nvSpPr>
        <p:spPr>
          <a:xfrm>
            <a:off x="-92360" y="0"/>
            <a:ext cx="12380686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27E">
                  <a:alpha val="41000"/>
                </a:srgbClr>
              </a:gs>
              <a:gs pos="15000">
                <a:srgbClr val="002E4C"/>
              </a:gs>
              <a:gs pos="100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F27A2A-8410-4857-92FB-40EDA008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snitsoverskrift">
    <p:bg>
      <p:bgPr>
        <a:gradFill>
          <a:gsLst>
            <a:gs pos="50440">
              <a:srgbClr val="005684"/>
            </a:gs>
            <a:gs pos="0">
              <a:schemeClr val="tx2"/>
            </a:gs>
            <a:gs pos="6500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A9C02A4-D334-40C4-81AE-F1F1FE977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354"/>
          <a:stretch/>
        </p:blipFill>
        <p:spPr>
          <a:xfrm>
            <a:off x="8554720" y="-17950"/>
            <a:ext cx="3789680" cy="687595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AA593D1-D46E-4A54-B86B-1DBDAC0F73CE}"/>
              </a:ext>
            </a:extLst>
          </p:cNvPr>
          <p:cNvSpPr/>
          <p:nvPr userDrawn="1"/>
        </p:nvSpPr>
        <p:spPr>
          <a:xfrm>
            <a:off x="-4" y="-34504"/>
            <a:ext cx="8554720" cy="694707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27E">
                  <a:alpha val="41000"/>
                </a:srgbClr>
              </a:gs>
              <a:gs pos="15000">
                <a:srgbClr val="002E4C"/>
              </a:gs>
              <a:gs pos="100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F27A2A-8410-4857-92FB-40EDA008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7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794FE-86FC-DF4B-BEAB-A7E8E19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54776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gradFill>
          <a:gsLst>
            <a:gs pos="50440">
              <a:srgbClr val="005684"/>
            </a:gs>
            <a:gs pos="0">
              <a:schemeClr val="tx2"/>
            </a:gs>
            <a:gs pos="6500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AA593D1-D46E-4A54-B86B-1DBDAC0F73CE}"/>
              </a:ext>
            </a:extLst>
          </p:cNvPr>
          <p:cNvSpPr/>
          <p:nvPr userDrawn="1"/>
        </p:nvSpPr>
        <p:spPr>
          <a:xfrm>
            <a:off x="-188686" y="0"/>
            <a:ext cx="12380686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27E">
                  <a:alpha val="41000"/>
                </a:srgbClr>
              </a:gs>
              <a:gs pos="15000">
                <a:srgbClr val="002E4C"/>
              </a:gs>
              <a:gs pos="100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F27A2A-8410-4857-92FB-40EDA008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9288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265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6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A935BF7-2E87-E346-9F9D-15EC2553B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62" y="5578721"/>
            <a:ext cx="3613451" cy="1014904"/>
          </a:xfrm>
          <a:prstGeom prst="rect">
            <a:avLst/>
          </a:prstGeom>
        </p:spPr>
      </p:pic>
      <p:pic>
        <p:nvPicPr>
          <p:cNvPr id="7" name="Billede 6" descr="Et billede, der indeholder himmel, udendørs, natur, bjerg&#10;&#10;Automatisk genereret beskrivelse">
            <a:extLst>
              <a:ext uri="{FF2B5EF4-FFF2-40B4-BE49-F238E27FC236}">
                <a16:creationId xmlns:a16="http://schemas.microsoft.com/office/drawing/2014/main" id="{E5E1E564-1EC1-4366-9919-CE4EA5128B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5110DAB-C74E-42FD-9683-05CD45628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62" y="5599041"/>
            <a:ext cx="3613451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4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90652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71E94CC-BD01-4EF3-91E9-AF7367578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b="14595"/>
          <a:stretch/>
        </p:blipFill>
        <p:spPr>
          <a:xfrm>
            <a:off x="-167641" y="-1"/>
            <a:ext cx="12471529" cy="685800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2F3E873-3513-4B61-B200-241FBFFB01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440" y="6041016"/>
            <a:ext cx="2089320" cy="5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61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50473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398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0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60" y="1769164"/>
            <a:ext cx="8364070" cy="4264083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13" y="1782416"/>
            <a:ext cx="5424817" cy="4250832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24D28381-AB2D-F341-B191-55DFEF10F7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82416"/>
            <a:ext cx="4128052" cy="50755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</p:spTree>
    <p:extLst>
      <p:ext uri="{BB962C8B-B14F-4D97-AF65-F5344CB8AC3E}">
        <p14:creationId xmlns:p14="http://schemas.microsoft.com/office/powerpoint/2010/main" val="180221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12" y="365125"/>
            <a:ext cx="6549887" cy="116784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13" y="1782416"/>
            <a:ext cx="5424817" cy="4250832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24D28381-AB2D-F341-B191-55DFEF10F7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28052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</p:spTree>
    <p:extLst>
      <p:ext uri="{BB962C8B-B14F-4D97-AF65-F5344CB8AC3E}">
        <p14:creationId xmlns:p14="http://schemas.microsoft.com/office/powerpoint/2010/main" val="201258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B18A828A-2928-434E-BA26-CFD2CD7680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166977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60" y="1769164"/>
            <a:ext cx="8364070" cy="4264083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1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B18A828A-2928-434E-BA26-CFD2CD7680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24362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52F0CC45-BEF2-DA44-B231-D91EEE9911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997" y="0"/>
            <a:ext cx="6096000" cy="24362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60" y="2693042"/>
            <a:ext cx="8364070" cy="4264083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</p:spTree>
    <p:extLst>
      <p:ext uri="{BB962C8B-B14F-4D97-AF65-F5344CB8AC3E}">
        <p14:creationId xmlns:p14="http://schemas.microsoft.com/office/powerpoint/2010/main" val="380826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AF4DBDB-34AC-FB41-9ECE-117033119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94" y="6033248"/>
            <a:ext cx="1840175" cy="516847"/>
          </a:xfrm>
          <a:prstGeom prst="rect">
            <a:avLst/>
          </a:prstGeom>
        </p:spPr>
      </p:pic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52F0CC45-BEF2-DA44-B231-D91EEE9911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52281" y="0"/>
            <a:ext cx="4244715" cy="24362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C0EB2D-168B-3941-8123-9C5D7E5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60" y="2700537"/>
            <a:ext cx="8364070" cy="4264083"/>
          </a:xfrm>
        </p:spPr>
        <p:txBody>
          <a:bodyPr/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4EE2013-9E2B-A441-872B-19190DFA8D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4" y="0"/>
            <a:ext cx="4244715" cy="24362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6793128F-133B-B844-B0EF-63F63E7E5C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4337" y="0"/>
            <a:ext cx="4244715" cy="24362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Indsæt billede ved </a:t>
            </a:r>
            <a:br>
              <a:rPr lang="da-DK" dirty="0"/>
            </a:br>
            <a:r>
              <a:rPr lang="da-DK" dirty="0"/>
              <a:t>at klikke på ikonet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1DC766-29A5-7F43-BCB7-209C8FA6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7751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bg>
      <p:bgPr>
        <a:gradFill>
          <a:gsLst>
            <a:gs pos="0">
              <a:schemeClr val="tx2"/>
            </a:gs>
            <a:gs pos="5800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517C5AB7-409C-C247-A9DD-E0E1BBE7A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691165" y="-1378222"/>
            <a:ext cx="8591955" cy="87380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E250861-9974-BC45-8680-7F7D66C25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1" y="6030074"/>
            <a:ext cx="1842593" cy="51752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BAA375D-185D-B54B-A5B3-52034ED9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DE3A197-331C-2144-9498-7B3F2EC77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660" y="1769164"/>
            <a:ext cx="8364070" cy="42640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</p:spTree>
    <p:extLst>
      <p:ext uri="{BB962C8B-B14F-4D97-AF65-F5344CB8AC3E}">
        <p14:creationId xmlns:p14="http://schemas.microsoft.com/office/powerpoint/2010/main" val="3597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DDB6E1B-88BF-0840-9122-330E948E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8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28B726-DB8E-A64D-97E8-2606A85A5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4660" y="1649506"/>
            <a:ext cx="8364070" cy="438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</p:spTree>
    <p:extLst>
      <p:ext uri="{BB962C8B-B14F-4D97-AF65-F5344CB8AC3E}">
        <p14:creationId xmlns:p14="http://schemas.microsoft.com/office/powerpoint/2010/main" val="226422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50" r:id="rId3"/>
    <p:sldLayoutId id="2147483658" r:id="rId4"/>
    <p:sldLayoutId id="2147483659" r:id="rId5"/>
    <p:sldLayoutId id="2147483660" r:id="rId6"/>
    <p:sldLayoutId id="2147483664" r:id="rId7"/>
    <p:sldLayoutId id="2147483665" r:id="rId8"/>
    <p:sldLayoutId id="2147483662" r:id="rId9"/>
    <p:sldLayoutId id="2147483661" r:id="rId10"/>
    <p:sldLayoutId id="2147483651" r:id="rId11"/>
    <p:sldLayoutId id="2147483688" r:id="rId12"/>
    <p:sldLayoutId id="2147483689" r:id="rId13"/>
    <p:sldLayoutId id="2147483663" r:id="rId14"/>
    <p:sldLayoutId id="2147483679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DDB6E1B-88BF-0840-9122-330E948E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78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28B726-DB8E-A64D-97E8-2606A85A5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4660" y="1649506"/>
            <a:ext cx="8364070" cy="438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Klik for at redigere teksttypografierne i masteren
Andet niveau
Tredje niveau
Fjerde niveau
Femte niveau</a:t>
            </a:r>
          </a:p>
        </p:txBody>
      </p:sp>
    </p:spTree>
    <p:extLst>
      <p:ext uri="{BB962C8B-B14F-4D97-AF65-F5344CB8AC3E}">
        <p14:creationId xmlns:p14="http://schemas.microsoft.com/office/powerpoint/2010/main" val="402816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00" y="6059277"/>
            <a:ext cx="1980000" cy="5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887A-EEC2-44BA-93A2-C0CE63C73B17}" type="datetimeFigureOut">
              <a:rPr lang="da-DK" smtClean="0"/>
              <a:t>23-09-2019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ED7D9-7124-4CA1-99F7-20DEFEE23A8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732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33" y="6059276"/>
            <a:ext cx="2012330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978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54" y="6066886"/>
            <a:ext cx="2012330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6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48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chart" Target="../charts/chart2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2D8072F-9085-4327-BBB0-9B4F86E558F1}"/>
              </a:ext>
            </a:extLst>
          </p:cNvPr>
          <p:cNvSpPr/>
          <p:nvPr/>
        </p:nvSpPr>
        <p:spPr>
          <a:xfrm>
            <a:off x="116111" y="6421120"/>
            <a:ext cx="2616930" cy="339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dirty="0">
                <a:solidFill>
                  <a:srgbClr val="FBE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ODENSE, 2019 | 26. SEPTEMBER</a:t>
            </a:r>
            <a:endParaRPr lang="da-DK" sz="1100" baseline="30000" dirty="0">
              <a:solidFill>
                <a:srgbClr val="FBE3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E5CC9AA-61C2-4EF0-B248-BA342671DB7D}"/>
              </a:ext>
            </a:extLst>
          </p:cNvPr>
          <p:cNvSpPr txBox="1">
            <a:spLocks/>
          </p:cNvSpPr>
          <p:nvPr/>
        </p:nvSpPr>
        <p:spPr>
          <a:xfrm>
            <a:off x="1524000" y="1010401"/>
            <a:ext cx="9144000" cy="1004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146C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FORSYNING OG VERDENSMÅL</a:t>
            </a:r>
          </a:p>
          <a:p>
            <a:r>
              <a:rPr lang="da-DK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Offentlig infrastruktur og bæredygtighed</a:t>
            </a:r>
            <a:endParaRPr lang="da-DK" dirty="0">
              <a:solidFill>
                <a:srgbClr val="FFC000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F150524-57EA-4FC7-95E6-CB986512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1" y="292465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84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20AD253-94EA-4659-8266-9D56C37BA40C}"/>
              </a:ext>
            </a:extLst>
          </p:cNvPr>
          <p:cNvSpPr/>
          <p:nvPr/>
        </p:nvSpPr>
        <p:spPr>
          <a:xfrm>
            <a:off x="862149" y="180590"/>
            <a:ext cx="10296293" cy="6612096"/>
          </a:xfrm>
          <a:prstGeom prst="rect">
            <a:avLst/>
          </a:prstGeom>
          <a:solidFill>
            <a:schemeClr val="bg1"/>
          </a:solidFill>
          <a:ln>
            <a:solidFill>
              <a:srgbClr val="E6E6E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C28F9F9-0AF9-43D4-9790-FECBE8B9D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0" b="2229"/>
          <a:stretch/>
        </p:blipFill>
        <p:spPr>
          <a:xfrm>
            <a:off x="1033558" y="245903"/>
            <a:ext cx="4911612" cy="6546783"/>
          </a:xfrm>
          <a:prstGeom prst="rect">
            <a:avLst/>
          </a:pr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C91060C-67E2-4806-A075-E3A077621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4" b="2633"/>
          <a:stretch/>
        </p:blipFill>
        <p:spPr>
          <a:xfrm>
            <a:off x="6217082" y="245903"/>
            <a:ext cx="4848301" cy="643150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CC8475B-8514-4A17-A5CF-6E0592DEB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2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2E140E85-6A00-49B3-9583-2BD7877CF68E}"/>
              </a:ext>
            </a:extLst>
          </p:cNvPr>
          <p:cNvSpPr txBox="1">
            <a:spLocks/>
          </p:cNvSpPr>
          <p:nvPr/>
        </p:nvSpPr>
        <p:spPr>
          <a:xfrm>
            <a:off x="0" y="308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000" b="0" dirty="0">
                <a:solidFill>
                  <a:prstClr val="black"/>
                </a:solidFill>
              </a:rPr>
              <a:t>CIRKULÆR ØKONOMI I PRAKSIS</a:t>
            </a:r>
            <a:endParaRPr kumimoji="0" lang="da-D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D8AB723-DC75-4DC6-84F8-878E92FE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  <p:pic>
        <p:nvPicPr>
          <p:cNvPr id="3" name="Billede 2" descr="Et billede, der indeholder udendørs, himmel, natur, vand&#10;&#10;Automatisk genereret beskrivelse">
            <a:extLst>
              <a:ext uri="{FF2B5EF4-FFF2-40B4-BE49-F238E27FC236}">
                <a16:creationId xmlns:a16="http://schemas.microsoft.com/office/drawing/2014/main" id="{198F14B5-F851-40AF-9FC9-6A26E663D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3" t="18695" r="17346" b="-1"/>
          <a:stretch/>
        </p:blipFill>
        <p:spPr>
          <a:xfrm>
            <a:off x="813844" y="1298543"/>
            <a:ext cx="3342609" cy="2880000"/>
          </a:xfrm>
          <a:prstGeom prst="rect">
            <a:avLst/>
          </a:prstGeom>
        </p:spPr>
      </p:pic>
      <p:pic>
        <p:nvPicPr>
          <p:cNvPr id="6" name="Billede 5" descr="Et billede, der indeholder himmel, udendørs, vand, båd&#10;&#10;Automatisk genereret beskrivelse">
            <a:extLst>
              <a:ext uri="{FF2B5EF4-FFF2-40B4-BE49-F238E27FC236}">
                <a16:creationId xmlns:a16="http://schemas.microsoft.com/office/drawing/2014/main" id="{C68ECABC-BE7C-4AF5-ADB5-D2F28D12F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86" t="5730" r="32348" b="24098"/>
          <a:stretch/>
        </p:blipFill>
        <p:spPr>
          <a:xfrm>
            <a:off x="4434503" y="1289113"/>
            <a:ext cx="3342609" cy="2880000"/>
          </a:xfrm>
          <a:prstGeom prst="rect">
            <a:avLst/>
          </a:prstGeom>
        </p:spPr>
      </p:pic>
      <p:pic>
        <p:nvPicPr>
          <p:cNvPr id="9" name="Billede 8" descr="Et billede, der indeholder himmel, udendørs, jord, vand&#10;&#10;Automatisk genereret beskrivelse">
            <a:extLst>
              <a:ext uri="{FF2B5EF4-FFF2-40B4-BE49-F238E27FC236}">
                <a16:creationId xmlns:a16="http://schemas.microsoft.com/office/drawing/2014/main" id="{BFFF42DA-909F-46B6-AA4A-C1FD4BEAA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20" t="24367" r="4153" b="-1"/>
          <a:stretch/>
        </p:blipFill>
        <p:spPr>
          <a:xfrm>
            <a:off x="8085238" y="1289116"/>
            <a:ext cx="3342609" cy="2880000"/>
          </a:xfrm>
          <a:prstGeom prst="rect">
            <a:avLst/>
          </a:prstGeom>
        </p:spPr>
      </p:pic>
      <p:pic>
        <p:nvPicPr>
          <p:cNvPr id="11" name="Billede 10" descr="Et billede, der indeholder udendørs, natur, himmel&#10;&#10;Automatisk genereret beskrivelse">
            <a:extLst>
              <a:ext uri="{FF2B5EF4-FFF2-40B4-BE49-F238E27FC236}">
                <a16:creationId xmlns:a16="http://schemas.microsoft.com/office/drawing/2014/main" id="{3BE61446-CC63-4815-B5E7-A9A91254D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395" r="9623"/>
          <a:stretch/>
        </p:blipFill>
        <p:spPr>
          <a:xfrm>
            <a:off x="798209" y="4302417"/>
            <a:ext cx="7287030" cy="23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7D16FD7C-606D-4672-AD22-701772EB8FB8}"/>
              </a:ext>
            </a:extLst>
          </p:cNvPr>
          <p:cNvSpPr txBox="1">
            <a:spLocks/>
          </p:cNvSpPr>
          <p:nvPr/>
        </p:nvSpPr>
        <p:spPr>
          <a:xfrm>
            <a:off x="733043" y="597221"/>
            <a:ext cx="3979817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MOBILT </a:t>
            </a:r>
            <a:b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LANDSTRØMS-ANLÆG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8BE23ABA-731E-465D-933D-C952EDA7C971}"/>
              </a:ext>
            </a:extLst>
          </p:cNvPr>
          <p:cNvSpPr>
            <a:spLocks/>
          </p:cNvSpPr>
          <p:nvPr/>
        </p:nvSpPr>
        <p:spPr bwMode="auto">
          <a:xfrm>
            <a:off x="659556" y="2552691"/>
            <a:ext cx="5349551" cy="4124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Danmarks første mobile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landstrømsanlæg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største i en dansk erhvervshavn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enheder kan tilkobles på en gang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Mulighed for en ydelse på op til </a:t>
            </a:r>
            <a:b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1.000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kVa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ved 230-690 v.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op til 2.000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kVa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 en </a:t>
            </a:r>
            <a:b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enhed ved 230-690 v.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Opkvalificering af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stacking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kapacitet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lede 8" descr="Et billede, der indeholder himmel, udendørs, jord, bygning&#10;&#10;Automatisk genereret beskrivelse">
            <a:extLst>
              <a:ext uri="{FF2B5EF4-FFF2-40B4-BE49-F238E27FC236}">
                <a16:creationId xmlns:a16="http://schemas.microsoft.com/office/drawing/2014/main" id="{41F9176E-D97F-480C-809B-F07BD5E78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r="34067"/>
          <a:stretch/>
        </p:blipFill>
        <p:spPr>
          <a:xfrm>
            <a:off x="6096000" y="0"/>
            <a:ext cx="6087290" cy="685881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C59E296-3E07-4EB8-844F-FBC78DAB9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58283"/>
            <a:ext cx="1848294" cy="51912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857E201-CBDB-48BD-A3A0-8F897C72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2C70D630-7BDB-498D-96D3-ACFBAFA8F51E}"/>
              </a:ext>
            </a:extLst>
          </p:cNvPr>
          <p:cNvSpPr>
            <a:spLocks/>
          </p:cNvSpPr>
          <p:nvPr/>
        </p:nvSpPr>
        <p:spPr bwMode="auto">
          <a:xfrm>
            <a:off x="2319727" y="1530607"/>
            <a:ext cx="7552543" cy="33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FBE348"/>
              </a:buClr>
              <a:buSzTx/>
              <a:tabLst/>
              <a:defRPr/>
            </a:pPr>
            <a:r>
              <a:rPr lang="da-DK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moderne virksomhedsfællesskab med et bæredygtigt værdisæt. </a:t>
            </a:r>
          </a:p>
          <a:p>
            <a:pPr lvl="0">
              <a:lnSpc>
                <a:spcPct val="150000"/>
              </a:lnSpc>
              <a:spcBef>
                <a:spcPts val="480"/>
              </a:spcBef>
              <a:buClr>
                <a:srgbClr val="FBE348"/>
              </a:buClr>
              <a:defRPr/>
            </a:pPr>
            <a:r>
              <a:rPr lang="da-DK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Grenaa Havn vil med dette visionære udviklingsprojekt skabe rammerne for den fremtidige grønne erhvervsudvikling på Djursland. </a:t>
            </a:r>
            <a:br>
              <a:rPr lang="da-DK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48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da-DK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Virksomhedsfællesskabets helt unikke maritime beliggenhed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Miljømæssig</a:t>
            </a:r>
            <a:r>
              <a:rPr kumimoji="0" lang="da-DK" sz="1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bæredygtighed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sz="1600" kern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Økonomisk</a:t>
            </a:r>
            <a:r>
              <a:rPr lang="da-DK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bæredygtighed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</a:t>
            </a:r>
            <a:r>
              <a:rPr kumimoji="0" lang="da-DK" sz="1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bæredygtighed</a:t>
            </a:r>
            <a:endParaRPr kumimoji="0" lang="da-DK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FFCD0D-6D4F-45A4-9A55-310A4DC00C57}"/>
              </a:ext>
            </a:extLst>
          </p:cNvPr>
          <p:cNvSpPr txBox="1">
            <a:spLocks/>
          </p:cNvSpPr>
          <p:nvPr/>
        </p:nvSpPr>
        <p:spPr>
          <a:xfrm>
            <a:off x="800556" y="193884"/>
            <a:ext cx="105908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000" b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PLADS TIL SAMARBEJDE</a:t>
            </a:r>
            <a:endParaRPr kumimoji="0" lang="da-DK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0FA384B-37F1-4119-9965-3C88674FC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61498" y="5074023"/>
            <a:ext cx="3669002" cy="149582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FE70946-C466-494F-9DBA-2E269C8D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bygning&#10;&#10;Beskrivelse, der er oprettet med høj sikkerhed">
            <a:extLst>
              <a:ext uri="{FF2B5EF4-FFF2-40B4-BE49-F238E27FC236}">
                <a16:creationId xmlns:a16="http://schemas.microsoft.com/office/drawing/2014/main" id="{797A4772-6263-4F04-ADA6-A8726E521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5" y="1338661"/>
            <a:ext cx="8752773" cy="3801205"/>
          </a:xfrm>
          <a:prstGeom prst="rect">
            <a:avLst/>
          </a:prstGeom>
          <a:ln>
            <a:noFill/>
          </a:ln>
          <a:effectLst>
            <a:outerShdw blurRad="292100" dist="139700" dir="3000000" algn="tl" rotWithShape="0">
              <a:schemeClr val="bg1">
                <a:lumMod val="85000"/>
                <a:alpha val="65000"/>
              </a:scheme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62DBFC6-A9D7-4244-A636-9F8F2ED19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74" y="6023145"/>
            <a:ext cx="1784854" cy="50130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293498B-DDF0-4E91-AC19-304D7858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/>
          <p:cNvSpPr txBox="1"/>
          <p:nvPr/>
        </p:nvSpPr>
        <p:spPr>
          <a:xfrm>
            <a:off x="3990913" y="1453293"/>
            <a:ext cx="4875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</a:t>
            </a: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srgbClr val="F8E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</a:t>
            </a: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BUSINESS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viljen til at lykkes…</a:t>
            </a:r>
            <a:br>
              <a:rPr kumimoji="0" lang="da-DK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13" y="5170036"/>
            <a:ext cx="4343519" cy="121995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A48075D-EEA7-4EDF-9ED0-8799D3A60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7" y="6207037"/>
            <a:ext cx="409867" cy="60306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4928551-6BC4-49D3-A542-86D03328B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0" y="6304819"/>
            <a:ext cx="501939" cy="48699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8BDED49-E0A8-47E2-9B85-9FD81E42B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0" y="6226546"/>
            <a:ext cx="516367" cy="58355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99F3F62-7E3C-4FE6-9A3E-923F8BCD4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2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mand, person, bygning, væg&#10;&#10;Automatisk genereret beskrivelse">
            <a:extLst>
              <a:ext uri="{FF2B5EF4-FFF2-40B4-BE49-F238E27FC236}">
                <a16:creationId xmlns:a16="http://schemas.microsoft.com/office/drawing/2014/main" id="{543AA222-092A-4740-97A2-ED769177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95FC6D8E-B86A-492F-9CED-2516FA0488FA}"/>
              </a:ext>
            </a:extLst>
          </p:cNvPr>
          <p:cNvSpPr/>
          <p:nvPr/>
        </p:nvSpPr>
        <p:spPr>
          <a:xfrm>
            <a:off x="0" y="0"/>
            <a:ext cx="5578997" cy="685800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boks 7">
            <a:extLst>
              <a:ext uri="{FF2B5EF4-FFF2-40B4-BE49-F238E27FC236}">
                <a16:creationId xmlns:a16="http://schemas.microsoft.com/office/drawing/2014/main" id="{1FF9F507-6C64-4E73-97AC-1B18C82E30C9}"/>
              </a:ext>
            </a:extLst>
          </p:cNvPr>
          <p:cNvSpPr txBox="1"/>
          <p:nvPr/>
        </p:nvSpPr>
        <p:spPr>
          <a:xfrm>
            <a:off x="393290" y="2494664"/>
            <a:ext cx="4725247" cy="4126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Henrik Carstensen</a:t>
            </a:r>
          </a:p>
          <a:p>
            <a:pPr marL="400050" marR="0" lvl="0" indent="-28575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F8E4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 Grenaa Havn A/S siden </a:t>
            </a: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december 2015</a:t>
            </a:r>
          </a:p>
          <a:p>
            <a:pPr marL="400050" marR="0" lvl="0" indent="-28575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F8E4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 in/henrikcarstensen/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6DAB2971-3D89-43D5-BA6D-D1C9A4F5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69" y="18446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dirty="0"/>
              <a:t>INTRODUKTION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A20CEF15-32FD-4454-B553-49C27EEEC616}"/>
              </a:ext>
            </a:extLst>
          </p:cNvPr>
          <p:cNvCxnSpPr>
            <a:cxnSpLocks/>
          </p:cNvCxnSpPr>
          <p:nvPr/>
        </p:nvCxnSpPr>
        <p:spPr>
          <a:xfrm>
            <a:off x="496385" y="3402997"/>
            <a:ext cx="32171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D9D2195B-BE10-43FC-A25D-FE3462082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8" y="402735"/>
            <a:ext cx="2653200" cy="7452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4D9846B-95DD-4397-B738-271B26F29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8" y="4999807"/>
            <a:ext cx="351166" cy="34071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E6BB0AE-E4D3-4EAE-AFAE-367AE6FBA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1142" y="288131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D41FD3B-E5DE-2F48-A49C-85543B17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45" y="137983"/>
            <a:ext cx="10515600" cy="921352"/>
          </a:xfrm>
        </p:spPr>
        <p:txBody>
          <a:bodyPr anchor="ctr"/>
          <a:lstStyle/>
          <a:p>
            <a:r>
              <a:rPr lang="da-D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KONCERN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34550254-B188-AF4A-935E-5250CBD57AD5}"/>
              </a:ext>
            </a:extLst>
          </p:cNvPr>
          <p:cNvCxnSpPr/>
          <p:nvPr/>
        </p:nvCxnSpPr>
        <p:spPr>
          <a:xfrm flipV="1">
            <a:off x="8754239" y="3750633"/>
            <a:ext cx="0" cy="504056"/>
          </a:xfrm>
          <a:prstGeom prst="line">
            <a:avLst/>
          </a:prstGeom>
          <a:ln w="349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4379B2AF-F29D-7342-A60A-876E06E481D5}"/>
              </a:ext>
            </a:extLst>
          </p:cNvPr>
          <p:cNvCxnSpPr/>
          <p:nvPr/>
        </p:nvCxnSpPr>
        <p:spPr>
          <a:xfrm flipV="1">
            <a:off x="3383217" y="3752505"/>
            <a:ext cx="0" cy="504056"/>
          </a:xfrm>
          <a:prstGeom prst="line">
            <a:avLst/>
          </a:prstGeom>
          <a:ln w="349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frundet rektangel 18">
            <a:extLst>
              <a:ext uri="{FF2B5EF4-FFF2-40B4-BE49-F238E27FC236}">
                <a16:creationId xmlns:a16="http://schemas.microsoft.com/office/drawing/2014/main" id="{F65A0775-0B1A-114F-A04A-E5B91AB223F9}"/>
              </a:ext>
            </a:extLst>
          </p:cNvPr>
          <p:cNvSpPr/>
          <p:nvPr/>
        </p:nvSpPr>
        <p:spPr>
          <a:xfrm>
            <a:off x="6553550" y="4153697"/>
            <a:ext cx="4420800" cy="970120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Anholt Havn A/S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64DA2A5-A620-1046-8D52-13DE95EB6DCA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741354"/>
            <a:ext cx="4126" cy="958484"/>
          </a:xfrm>
          <a:prstGeom prst="line">
            <a:avLst/>
          </a:prstGeom>
          <a:ln w="349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B3DDCAB-DCF1-E441-8865-3A61A4708EAC}"/>
              </a:ext>
            </a:extLst>
          </p:cNvPr>
          <p:cNvCxnSpPr>
            <a:cxnSpLocks/>
          </p:cNvCxnSpPr>
          <p:nvPr/>
        </p:nvCxnSpPr>
        <p:spPr>
          <a:xfrm flipV="1">
            <a:off x="3383217" y="3742505"/>
            <a:ext cx="5400000" cy="8128"/>
          </a:xfrm>
          <a:prstGeom prst="line">
            <a:avLst/>
          </a:prstGeom>
          <a:ln w="349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frundet rektangel 20">
            <a:extLst>
              <a:ext uri="{FF2B5EF4-FFF2-40B4-BE49-F238E27FC236}">
                <a16:creationId xmlns:a16="http://schemas.microsoft.com/office/drawing/2014/main" id="{A9DB2309-EE6C-AE4F-908E-5E860BD2C40D}"/>
              </a:ext>
            </a:extLst>
          </p:cNvPr>
          <p:cNvSpPr/>
          <p:nvPr/>
        </p:nvSpPr>
        <p:spPr>
          <a:xfrm>
            <a:off x="1178564" y="4153697"/>
            <a:ext cx="4421498" cy="970120"/>
          </a:xfrm>
          <a:prstGeom prst="rect">
            <a:avLst/>
          </a:prstGeom>
          <a:solidFill>
            <a:schemeClr val="tx2"/>
          </a:solidFill>
          <a:ln w="3175">
            <a:noFill/>
          </a:ln>
          <a:effectLst>
            <a:outerShdw sx="1000" sy="1000" algn="tl" rotWithShape="0">
              <a:prstClr val="black"/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Driftsselskabet Grenaa Havn A/S</a:t>
            </a:r>
          </a:p>
        </p:txBody>
      </p:sp>
      <p:sp>
        <p:nvSpPr>
          <p:cNvPr id="15" name="Afrundet rektangel 17">
            <a:extLst>
              <a:ext uri="{FF2B5EF4-FFF2-40B4-BE49-F238E27FC236}">
                <a16:creationId xmlns:a16="http://schemas.microsoft.com/office/drawing/2014/main" id="{53BA170D-0099-DD40-83F4-ADE5D0CD9A5B}"/>
              </a:ext>
            </a:extLst>
          </p:cNvPr>
          <p:cNvSpPr/>
          <p:nvPr/>
        </p:nvSpPr>
        <p:spPr>
          <a:xfrm>
            <a:off x="4011775" y="1785103"/>
            <a:ext cx="4168450" cy="1049153"/>
          </a:xfrm>
          <a:prstGeom prst="rect">
            <a:avLst/>
          </a:prstGeom>
          <a:solidFill>
            <a:srgbClr val="001E36"/>
          </a:solidFill>
          <a:ln w="3175"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ctr" rotWithShape="0">
                    <a:schemeClr val="bg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Grenaa Havn A/S 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A6F19E-DF36-4B9B-AAA5-6281172D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4" y="283040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tx2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EE5D8D-14D8-F44C-8707-E5B03185C3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1791" y="17068"/>
            <a:ext cx="10515600" cy="1168400"/>
          </a:xfrm>
        </p:spPr>
        <p:txBody>
          <a:bodyPr anchor="ctr"/>
          <a:lstStyle/>
          <a:p>
            <a:r>
              <a:rPr lang="da-D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GRENAA HAVNS BETYDNING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059DCD7-E4E7-9747-8CC4-A812295D92C5}"/>
              </a:ext>
            </a:extLst>
          </p:cNvPr>
          <p:cNvGraphicFramePr/>
          <p:nvPr/>
        </p:nvGraphicFramePr>
        <p:xfrm>
          <a:off x="180251" y="1082423"/>
          <a:ext cx="3467966" cy="280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52E4843-607C-6E46-9337-36643C56BA98}"/>
              </a:ext>
            </a:extLst>
          </p:cNvPr>
          <p:cNvGraphicFramePr/>
          <p:nvPr/>
        </p:nvGraphicFramePr>
        <p:xfrm>
          <a:off x="4282101" y="3389645"/>
          <a:ext cx="3729393" cy="345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" name="Grafik 31" descr="Måler">
            <a:extLst>
              <a:ext uri="{FF2B5EF4-FFF2-40B4-BE49-F238E27FC236}">
                <a16:creationId xmlns:a16="http://schemas.microsoft.com/office/drawing/2014/main" id="{02DA7171-A7CF-F94F-9ED4-A5337304F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9780" y="2319184"/>
            <a:ext cx="1047137" cy="1047137"/>
          </a:xfrm>
          <a:prstGeom prst="rect">
            <a:avLst/>
          </a:prstGeom>
        </p:spPr>
      </p:pic>
      <p:pic>
        <p:nvPicPr>
          <p:cNvPr id="33" name="Grafik 32" descr="Gruppe">
            <a:extLst>
              <a:ext uri="{FF2B5EF4-FFF2-40B4-BE49-F238E27FC236}">
                <a16:creationId xmlns:a16="http://schemas.microsoft.com/office/drawing/2014/main" id="{EA9C7091-B798-D04A-A8B3-F69354D25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690" y="2299719"/>
            <a:ext cx="1008930" cy="1008930"/>
          </a:xfrm>
          <a:prstGeom prst="rect">
            <a:avLst/>
          </a:prstGeom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353D64AC-44E4-1442-AE06-D35F434B50C4}"/>
              </a:ext>
            </a:extLst>
          </p:cNvPr>
          <p:cNvSpPr txBox="1"/>
          <p:nvPr/>
        </p:nvSpPr>
        <p:spPr>
          <a:xfrm>
            <a:off x="872221" y="1987700"/>
            <a:ext cx="294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Beskæftigelse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personer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ACA1B1EA-2E78-9F44-A526-975A01A030D1}"/>
              </a:ext>
            </a:extLst>
          </p:cNvPr>
          <p:cNvSpPr txBox="1"/>
          <p:nvPr/>
        </p:nvSpPr>
        <p:spPr>
          <a:xfrm>
            <a:off x="1292976" y="2625992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2.146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E34152-0EBA-8A48-B246-893DEDF5F787}"/>
              </a:ext>
            </a:extLst>
          </p:cNvPr>
          <p:cNvSpPr txBox="1"/>
          <p:nvPr/>
        </p:nvSpPr>
        <p:spPr>
          <a:xfrm>
            <a:off x="4992795" y="1978792"/>
            <a:ext cx="294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Værditilvækst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mio. kr./år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3EAC0DE9-02E1-B745-AF2B-5B88BA0939EC}"/>
              </a:ext>
            </a:extLst>
          </p:cNvPr>
          <p:cNvSpPr txBox="1"/>
          <p:nvPr/>
        </p:nvSpPr>
        <p:spPr>
          <a:xfrm>
            <a:off x="5460793" y="2615545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1.261</a:t>
            </a:r>
          </a:p>
        </p:txBody>
      </p:sp>
      <p:pic>
        <p:nvPicPr>
          <p:cNvPr id="38" name="Grafik 37" descr="Mønter">
            <a:extLst>
              <a:ext uri="{FF2B5EF4-FFF2-40B4-BE49-F238E27FC236}">
                <a16:creationId xmlns:a16="http://schemas.microsoft.com/office/drawing/2014/main" id="{A0E8855E-75E8-6A4D-954A-4EDD97920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8319" y="2256589"/>
            <a:ext cx="985149" cy="985149"/>
          </a:xfrm>
          <a:prstGeom prst="rect">
            <a:avLst/>
          </a:prstGeom>
        </p:spPr>
      </p:pic>
      <p:sp>
        <p:nvSpPr>
          <p:cNvPr id="39" name="Tekstfelt 38">
            <a:extLst>
              <a:ext uri="{FF2B5EF4-FFF2-40B4-BE49-F238E27FC236}">
                <a16:creationId xmlns:a16="http://schemas.microsoft.com/office/drawing/2014/main" id="{3442CB05-84F2-2A4A-B1AC-C336C07F0BB5}"/>
              </a:ext>
            </a:extLst>
          </p:cNvPr>
          <p:cNvSpPr txBox="1"/>
          <p:nvPr/>
        </p:nvSpPr>
        <p:spPr>
          <a:xfrm>
            <a:off x="9255180" y="2601767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364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AC07CF83-583C-6442-A69B-6365B2DFCBD5}"/>
              </a:ext>
            </a:extLst>
          </p:cNvPr>
          <p:cNvSpPr txBox="1"/>
          <p:nvPr/>
        </p:nvSpPr>
        <p:spPr>
          <a:xfrm>
            <a:off x="772891" y="4219007"/>
            <a:ext cx="294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Privat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beskæftigelse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ECC2842C-F8EC-F441-AAA7-42FAEFEA54A5}"/>
              </a:ext>
            </a:extLst>
          </p:cNvPr>
          <p:cNvSpPr txBox="1"/>
          <p:nvPr/>
        </p:nvSpPr>
        <p:spPr>
          <a:xfrm>
            <a:off x="5022817" y="4216139"/>
            <a:ext cx="294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Produktionsværdi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mia. kr./år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FCBC0B75-A241-D14D-B510-F2C37C0C1170}"/>
              </a:ext>
            </a:extLst>
          </p:cNvPr>
          <p:cNvSpPr txBox="1"/>
          <p:nvPr/>
        </p:nvSpPr>
        <p:spPr>
          <a:xfrm>
            <a:off x="5457918" y="4838279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</a:t>
            </a:r>
          </a:p>
        </p:txBody>
      </p:sp>
      <p:pic>
        <p:nvPicPr>
          <p:cNvPr id="43" name="Grafik 42" descr="Mønter">
            <a:extLst>
              <a:ext uri="{FF2B5EF4-FFF2-40B4-BE49-F238E27FC236}">
                <a16:creationId xmlns:a16="http://schemas.microsoft.com/office/drawing/2014/main" id="{6B34F0CD-CAB9-9741-B653-C0E22DF9A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34075" y="4479327"/>
            <a:ext cx="985149" cy="985149"/>
          </a:xfrm>
          <a:prstGeom prst="rect">
            <a:avLst/>
          </a:prstGeom>
        </p:spPr>
      </p:pic>
      <p:pic>
        <p:nvPicPr>
          <p:cNvPr id="44" name="Grafik 43" descr="Tandhjul">
            <a:extLst>
              <a:ext uri="{FF2B5EF4-FFF2-40B4-BE49-F238E27FC236}">
                <a16:creationId xmlns:a16="http://schemas.microsoft.com/office/drawing/2014/main" id="{1CA0EC5F-2A00-304C-A4EB-129C80057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73359" y="4443241"/>
            <a:ext cx="994991" cy="994991"/>
          </a:xfrm>
          <a:prstGeom prst="rect">
            <a:avLst/>
          </a:prstGeom>
        </p:spPr>
      </p:pic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7D73AF94-951B-7348-9F42-A946EF388E06}"/>
              </a:ext>
            </a:extLst>
          </p:cNvPr>
          <p:cNvCxnSpPr>
            <a:cxnSpLocks/>
          </p:cNvCxnSpPr>
          <p:nvPr/>
        </p:nvCxnSpPr>
        <p:spPr>
          <a:xfrm>
            <a:off x="359189" y="3648743"/>
            <a:ext cx="11251964" cy="17628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C3EB024B-BF55-A443-94B6-17ED0A1F9322}"/>
              </a:ext>
            </a:extLst>
          </p:cNvPr>
          <p:cNvCxnSpPr/>
          <p:nvPr/>
        </p:nvCxnSpPr>
        <p:spPr>
          <a:xfrm>
            <a:off x="4304328" y="1358276"/>
            <a:ext cx="0" cy="533715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DD019197-A780-E743-8037-DD9EC33A6687}"/>
              </a:ext>
            </a:extLst>
          </p:cNvPr>
          <p:cNvCxnSpPr/>
          <p:nvPr/>
        </p:nvCxnSpPr>
        <p:spPr>
          <a:xfrm>
            <a:off x="7972050" y="1306934"/>
            <a:ext cx="0" cy="533715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8" name="Grafik 47" descr="Brugere">
            <a:extLst>
              <a:ext uri="{FF2B5EF4-FFF2-40B4-BE49-F238E27FC236}">
                <a16:creationId xmlns:a16="http://schemas.microsoft.com/office/drawing/2014/main" id="{D4AC2E4D-3FE6-5442-B1C3-14ECB3BB37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89" y="4552462"/>
            <a:ext cx="995003" cy="995003"/>
          </a:xfrm>
          <a:prstGeom prst="rect">
            <a:avLst/>
          </a:prstGeom>
        </p:spPr>
      </p:pic>
      <p:sp>
        <p:nvSpPr>
          <p:cNvPr id="49" name="Tekstfelt 48">
            <a:extLst>
              <a:ext uri="{FF2B5EF4-FFF2-40B4-BE49-F238E27FC236}">
                <a16:creationId xmlns:a16="http://schemas.microsoft.com/office/drawing/2014/main" id="{A722630F-32BC-B945-92B4-8378256F162B}"/>
              </a:ext>
            </a:extLst>
          </p:cNvPr>
          <p:cNvSpPr txBox="1"/>
          <p:nvPr/>
        </p:nvSpPr>
        <p:spPr>
          <a:xfrm>
            <a:off x="8812154" y="4213908"/>
            <a:ext cx="2949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Skatteindtægter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C3BD0309-471D-F14E-B047-99BEF87B820D}"/>
              </a:ext>
            </a:extLst>
          </p:cNvPr>
          <p:cNvSpPr txBox="1"/>
          <p:nvPr/>
        </p:nvSpPr>
        <p:spPr>
          <a:xfrm>
            <a:off x="9230834" y="4853404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29%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09881FBA-5F2C-4346-B0D6-549E9898B8AB}"/>
              </a:ext>
            </a:extLst>
          </p:cNvPr>
          <p:cNvSpPr txBox="1"/>
          <p:nvPr/>
        </p:nvSpPr>
        <p:spPr>
          <a:xfrm>
            <a:off x="8812155" y="1970543"/>
            <a:ext cx="294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Skatteindtægter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mio. kr./år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8F4CDF66-78DE-9B4C-9B08-F6F68B7FF516}"/>
              </a:ext>
            </a:extLst>
          </p:cNvPr>
          <p:cNvSpPr txBox="1"/>
          <p:nvPr/>
        </p:nvSpPr>
        <p:spPr>
          <a:xfrm>
            <a:off x="1173621" y="4853404"/>
            <a:ext cx="206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25%</a:t>
            </a: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B351C8CA-3D47-431F-92E4-71CC15B6B5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57" y="301892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1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80230-5EBF-FB43-9B61-96E01E22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7069"/>
            <a:ext cx="11239500" cy="1167840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da-DK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STRATEGIDOKUMENT – GRENAA HAVN 2019-2020</a:t>
            </a:r>
            <a:br>
              <a:rPr lang="da-DK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3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32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2CD8B24-86A1-F341-9248-C5D157FBF20D}"/>
              </a:ext>
            </a:extLst>
          </p:cNvPr>
          <p:cNvSpPr/>
          <p:nvPr/>
        </p:nvSpPr>
        <p:spPr>
          <a:xfrm>
            <a:off x="1967568" y="5916358"/>
            <a:ext cx="7808004" cy="792088"/>
          </a:xfrm>
          <a:prstGeom prst="rect">
            <a:avLst/>
          </a:prstGeom>
          <a:solidFill>
            <a:schemeClr val="bg1"/>
          </a:solidFill>
          <a:ln w="12700">
            <a:solidFill>
              <a:srgbClr val="18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MISSION: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driver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havne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og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infrastrukturvirksomhed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bæredygtigt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grundlag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økonomisk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miljø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og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samfundsmæssigt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Vi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bidrager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lokal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regional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vækst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erhvervsudvikling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beskæftigelse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sikrer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infrastruktur-afhængige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erhverv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optimal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adgang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blå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motorvej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182A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VÆRDIER: 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er innovative og modige og kunderne skal opleve os som handlekraftige, engagerede og resultatorienterede. Der er en høj grad af sikkerhed og professionalisme i opgaveløsningen. Vi udviser respekt, er ærlige, loyale og troværdige og praktiserer stor åbenhed</a:t>
            </a:r>
            <a:r>
              <a:rPr kumimoji="0" lang="da-DK" sz="1000" b="0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182A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boks 4">
            <a:extLst>
              <a:ext uri="{FF2B5EF4-FFF2-40B4-BE49-F238E27FC236}">
                <a16:creationId xmlns:a16="http://schemas.microsoft.com/office/drawing/2014/main" id="{AE21F49F-6962-5149-BD18-07E024CA663A}"/>
              </a:ext>
            </a:extLst>
          </p:cNvPr>
          <p:cNvSpPr txBox="1"/>
          <p:nvPr/>
        </p:nvSpPr>
        <p:spPr>
          <a:xfrm>
            <a:off x="801513" y="6256547"/>
            <a:ext cx="109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269AEB8-FF40-744D-AA1B-BF42EFE7D94D}"/>
              </a:ext>
            </a:extLst>
          </p:cNvPr>
          <p:cNvSpPr/>
          <p:nvPr/>
        </p:nvSpPr>
        <p:spPr>
          <a:xfrm>
            <a:off x="1973067" y="3698199"/>
            <a:ext cx="7802505" cy="2185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A460A1-01EB-5240-B0D0-7D5B86A52BB3}"/>
              </a:ext>
            </a:extLst>
          </p:cNvPr>
          <p:cNvSpPr/>
          <p:nvPr/>
        </p:nvSpPr>
        <p:spPr>
          <a:xfrm>
            <a:off x="1967568" y="2320818"/>
            <a:ext cx="7808005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Differentieret fokusstrategi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Stærk markeds- og kundefokus •  Differentierede ydelser  •  Segmentfokus •  Kompetenceudvikling  </a:t>
            </a:r>
          </a:p>
        </p:txBody>
      </p:sp>
      <p:sp>
        <p:nvSpPr>
          <p:cNvPr id="8" name="Tekstboks 7">
            <a:extLst>
              <a:ext uri="{FF2B5EF4-FFF2-40B4-BE49-F238E27FC236}">
                <a16:creationId xmlns:a16="http://schemas.microsoft.com/office/drawing/2014/main" id="{79E5CEDB-56A4-6945-9549-045C58DAC67F}"/>
              </a:ext>
            </a:extLst>
          </p:cNvPr>
          <p:cNvSpPr txBox="1"/>
          <p:nvPr/>
        </p:nvSpPr>
        <p:spPr>
          <a:xfrm>
            <a:off x="801512" y="2540192"/>
            <a:ext cx="872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C513A6-D2DF-4843-8298-BDD8828CA752}"/>
              </a:ext>
            </a:extLst>
          </p:cNvPr>
          <p:cNvSpPr/>
          <p:nvPr/>
        </p:nvSpPr>
        <p:spPr>
          <a:xfrm>
            <a:off x="1967568" y="1967228"/>
            <a:ext cx="7808005" cy="31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Fastholde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og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udbygge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placeringen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som en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af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Danmarks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største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erhvervshavne</a:t>
            </a:r>
            <a:endParaRPr kumimoji="0" lang="da-DK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kstboks 9">
            <a:extLst>
              <a:ext uri="{FF2B5EF4-FFF2-40B4-BE49-F238E27FC236}">
                <a16:creationId xmlns:a16="http://schemas.microsoft.com/office/drawing/2014/main" id="{1A470D52-1CFB-7C40-9DC7-66CFF2586FD2}"/>
              </a:ext>
            </a:extLst>
          </p:cNvPr>
          <p:cNvSpPr txBox="1"/>
          <p:nvPr/>
        </p:nvSpPr>
        <p:spPr>
          <a:xfrm>
            <a:off x="801512" y="2045995"/>
            <a:ext cx="1201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Målsætning</a:t>
            </a:r>
          </a:p>
        </p:txBody>
      </p:sp>
      <p:sp>
        <p:nvSpPr>
          <p:cNvPr id="11" name="Ligebenet trekant 15">
            <a:extLst>
              <a:ext uri="{FF2B5EF4-FFF2-40B4-BE49-F238E27FC236}">
                <a16:creationId xmlns:a16="http://schemas.microsoft.com/office/drawing/2014/main" id="{24D60048-232B-C144-BFE4-B3A7AB151E01}"/>
              </a:ext>
            </a:extLst>
          </p:cNvPr>
          <p:cNvSpPr/>
          <p:nvPr/>
        </p:nvSpPr>
        <p:spPr>
          <a:xfrm>
            <a:off x="1967569" y="776232"/>
            <a:ext cx="7780390" cy="1149625"/>
          </a:xfrm>
          <a:prstGeom prst="triangle">
            <a:avLst>
              <a:gd name="adj" fmla="val 499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kstboks 11">
            <a:extLst>
              <a:ext uri="{FF2B5EF4-FFF2-40B4-BE49-F238E27FC236}">
                <a16:creationId xmlns:a16="http://schemas.microsoft.com/office/drawing/2014/main" id="{7A8A63C6-ADD5-6E42-934A-6E1AA2F49591}"/>
              </a:ext>
            </a:extLst>
          </p:cNvPr>
          <p:cNvSpPr txBox="1"/>
          <p:nvPr/>
        </p:nvSpPr>
        <p:spPr>
          <a:xfrm>
            <a:off x="820213" y="1446561"/>
            <a:ext cx="750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3" name="Vinkel 12">
            <a:extLst>
              <a:ext uri="{FF2B5EF4-FFF2-40B4-BE49-F238E27FC236}">
                <a16:creationId xmlns:a16="http://schemas.microsoft.com/office/drawing/2014/main" id="{2F154F85-3219-3348-80AC-EDF62DBC5E6E}"/>
              </a:ext>
            </a:extLst>
          </p:cNvPr>
          <p:cNvSpPr/>
          <p:nvPr/>
        </p:nvSpPr>
        <p:spPr>
          <a:xfrm>
            <a:off x="3616657" y="4078832"/>
            <a:ext cx="365095" cy="1385083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2A4C6A1-E11E-6B4B-83D3-79E1F8304747}"/>
              </a:ext>
            </a:extLst>
          </p:cNvPr>
          <p:cNvSpPr/>
          <p:nvPr/>
        </p:nvSpPr>
        <p:spPr>
          <a:xfrm>
            <a:off x="2207617" y="4004069"/>
            <a:ext cx="1320567" cy="314136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Indtjening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E87D90-55E7-B545-AB1A-40B1F38B83DA}"/>
              </a:ext>
            </a:extLst>
          </p:cNvPr>
          <p:cNvSpPr/>
          <p:nvPr/>
        </p:nvSpPr>
        <p:spPr>
          <a:xfrm>
            <a:off x="2206264" y="4425924"/>
            <a:ext cx="1321920" cy="327793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Effektivitet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DD636C9-449E-0C4E-A07B-82102B179329}"/>
              </a:ext>
            </a:extLst>
          </p:cNvPr>
          <p:cNvSpPr/>
          <p:nvPr/>
        </p:nvSpPr>
        <p:spPr>
          <a:xfrm>
            <a:off x="2206264" y="4847779"/>
            <a:ext cx="1321920" cy="312145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Strategiske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kunder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31DDE95-81A1-AC4D-A896-343840177206}"/>
              </a:ext>
            </a:extLst>
          </p:cNvPr>
          <p:cNvSpPr/>
          <p:nvPr/>
        </p:nvSpPr>
        <p:spPr>
          <a:xfrm>
            <a:off x="2206264" y="5282876"/>
            <a:ext cx="1321920" cy="312009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Positionering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AF6084DF-0DC5-E24D-A078-1FB7A9E23E72}"/>
              </a:ext>
            </a:extLst>
          </p:cNvPr>
          <p:cNvSpPr/>
          <p:nvPr/>
        </p:nvSpPr>
        <p:spPr>
          <a:xfrm>
            <a:off x="4094318" y="3911533"/>
            <a:ext cx="1725087" cy="662642"/>
          </a:xfrm>
          <a:prstGeom prst="homePlat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kunder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forretning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Optimeres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67151372-EAC1-B24F-9CC4-C6BE093054E6}"/>
              </a:ext>
            </a:extLst>
          </p:cNvPr>
          <p:cNvSpPr/>
          <p:nvPr/>
        </p:nvSpPr>
        <p:spPr>
          <a:xfrm>
            <a:off x="4133511" y="4871373"/>
            <a:ext cx="1760097" cy="721457"/>
          </a:xfrm>
          <a:prstGeom prst="homePlat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Udbygning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fremtiden</a:t>
            </a:r>
            <a:b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Differentiering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b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vækst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A184EB1-26CC-D64C-AE6B-48DF86E3CB10}"/>
              </a:ext>
            </a:extLst>
          </p:cNvPr>
          <p:cNvSpPr/>
          <p:nvPr/>
        </p:nvSpPr>
        <p:spPr>
          <a:xfrm>
            <a:off x="5961811" y="3840597"/>
            <a:ext cx="2238432" cy="353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Fokusområder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12A44E5-3844-D74B-88BD-F3B8A229A477}"/>
              </a:ext>
            </a:extLst>
          </p:cNvPr>
          <p:cNvSpPr/>
          <p:nvPr/>
        </p:nvSpPr>
        <p:spPr>
          <a:xfrm>
            <a:off x="5961811" y="4078451"/>
            <a:ext cx="3612733" cy="479594"/>
          </a:xfrm>
          <a:prstGeom prst="rect">
            <a:avLst/>
          </a:prstGeom>
          <a:solidFill>
            <a:schemeClr val="bg1"/>
          </a:solidFill>
          <a:ln w="12700">
            <a:solidFill>
              <a:srgbClr val="18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8913" marR="0" lvl="0" indent="-188913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Areal disponering (bl.a. ”værftsområde”) </a:t>
            </a:r>
          </a:p>
          <a:p>
            <a:pPr marL="188913" marR="0" lvl="0" indent="-188913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Effektiv, proaktiv miljøbehandling</a:t>
            </a:r>
          </a:p>
        </p:txBody>
      </p:sp>
      <p:sp>
        <p:nvSpPr>
          <p:cNvPr id="22" name="Afrundet rektangel 23">
            <a:extLst>
              <a:ext uri="{FF2B5EF4-FFF2-40B4-BE49-F238E27FC236}">
                <a16:creationId xmlns:a16="http://schemas.microsoft.com/office/drawing/2014/main" id="{40E6132E-634D-C949-83BB-891341830E58}"/>
              </a:ext>
            </a:extLst>
          </p:cNvPr>
          <p:cNvSpPr/>
          <p:nvPr/>
        </p:nvSpPr>
        <p:spPr>
          <a:xfrm>
            <a:off x="5961811" y="4631318"/>
            <a:ext cx="2198031" cy="375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srgbClr val="182A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Fokusområder 2019-2020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0" cap="none" spc="0" normalizeH="0" baseline="0" noProof="0" dirty="0">
              <a:ln>
                <a:noFill/>
              </a:ln>
              <a:solidFill>
                <a:srgbClr val="182A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9565781-4CFE-444B-A3E3-1BF47474A056}"/>
              </a:ext>
            </a:extLst>
          </p:cNvPr>
          <p:cNvSpPr/>
          <p:nvPr/>
        </p:nvSpPr>
        <p:spPr>
          <a:xfrm>
            <a:off x="5961811" y="4898921"/>
            <a:ext cx="3612733" cy="909402"/>
          </a:xfrm>
          <a:prstGeom prst="rect">
            <a:avLst/>
          </a:prstGeom>
          <a:solidFill>
            <a:schemeClr val="bg1"/>
          </a:solidFill>
          <a:ln w="12700">
            <a:solidFill>
              <a:srgbClr val="18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Generel bulk</a:t>
            </a:r>
          </a:p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Rigge </a:t>
            </a: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repair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stacking</a:t>
            </a:r>
            <a:endParaRPr kumimoji="0" lang="da-DK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Dekommissionering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rigge / vind / </a:t>
            </a: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recycling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genindvinding generelt</a:t>
            </a:r>
          </a:p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Nye RO/RO (ROPAX) færgeruter (Hundested/Halmstad)</a:t>
            </a:r>
          </a:p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Projektlaster </a:t>
            </a:r>
          </a:p>
          <a:p>
            <a:pPr marL="184150" marR="0" lvl="0" indent="-1841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Vindmølle – projektafskibninger / </a:t>
            </a: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produktion</a:t>
            </a:r>
            <a:endParaRPr kumimoji="0" lang="da-DK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kstboks 24">
            <a:extLst>
              <a:ext uri="{FF2B5EF4-FFF2-40B4-BE49-F238E27FC236}">
                <a16:creationId xmlns:a16="http://schemas.microsoft.com/office/drawing/2014/main" id="{AF94A2BD-D1DF-864B-86BD-81F106D3FB59}"/>
              </a:ext>
            </a:extLst>
          </p:cNvPr>
          <p:cNvSpPr txBox="1"/>
          <p:nvPr/>
        </p:nvSpPr>
        <p:spPr>
          <a:xfrm>
            <a:off x="807627" y="4399952"/>
            <a:ext cx="1074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2019-2020</a:t>
            </a:r>
          </a:p>
        </p:txBody>
      </p:sp>
      <p:sp>
        <p:nvSpPr>
          <p:cNvPr id="25" name="Tekstboks 25">
            <a:extLst>
              <a:ext uri="{FF2B5EF4-FFF2-40B4-BE49-F238E27FC236}">
                <a16:creationId xmlns:a16="http://schemas.microsoft.com/office/drawing/2014/main" id="{8353353A-84DA-744A-8A67-6F583975279F}"/>
              </a:ext>
            </a:extLst>
          </p:cNvPr>
          <p:cNvSpPr txBox="1"/>
          <p:nvPr/>
        </p:nvSpPr>
        <p:spPr>
          <a:xfrm>
            <a:off x="1706684" y="995438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8E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Opnå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endnu stærkere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indenfor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8E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bulk-området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da-DK" sz="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transit) </a:t>
            </a:r>
            <a:b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8E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Tiltrække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virksomheder, der flytter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gods over kaj </a:t>
            </a:r>
            <a:b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Servicehavn og montageplads 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offshore- og vindmølleindustrien</a:t>
            </a:r>
            <a:b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Fastholde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gode relationer til </a:t>
            </a:r>
            <a:r>
              <a:rPr kumimoji="0" lang="da-DK" sz="800" b="1" i="0" u="none" strike="noStrike" kern="0" cap="none" spc="0" normalizeH="0" baseline="0" noProof="0" dirty="0" err="1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linie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og færgefarten samt havnens kunder  </a:t>
            </a:r>
            <a:b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Udvikle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optimale rammer, der tilgodeser globalt orienterede virksomheder, med fokus på </a:t>
            </a:r>
            <a:b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genindvinding,</a:t>
            </a:r>
            <a:r>
              <a:rPr kumimoji="0" lang="da-DK" sz="800" b="0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8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miljø- og energivirksomheder</a:t>
            </a:r>
            <a:endParaRPr kumimoji="0" lang="da-DK" sz="800" b="0" i="0" u="none" strike="noStrike" kern="0" cap="none" spc="0" normalizeH="0" baseline="0" noProof="0" dirty="0">
              <a:ln>
                <a:noFill/>
              </a:ln>
              <a:solidFill>
                <a:srgbClr val="FBE3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kstboks 27">
            <a:extLst>
              <a:ext uri="{FF2B5EF4-FFF2-40B4-BE49-F238E27FC236}">
                <a16:creationId xmlns:a16="http://schemas.microsoft.com/office/drawing/2014/main" id="{1C174DF1-9622-1C47-863B-C0ECAA1742E2}"/>
              </a:ext>
            </a:extLst>
          </p:cNvPr>
          <p:cNvSpPr txBox="1"/>
          <p:nvPr/>
        </p:nvSpPr>
        <p:spPr>
          <a:xfrm>
            <a:off x="2153675" y="3698731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Fokus: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D3639928-83AC-0C47-8EEA-D022D5879063}"/>
              </a:ext>
            </a:extLst>
          </p:cNvPr>
          <p:cNvSpPr/>
          <p:nvPr/>
        </p:nvSpPr>
        <p:spPr>
          <a:xfrm>
            <a:off x="7847126" y="2725008"/>
            <a:ext cx="1930678" cy="9253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 </a:t>
            </a:r>
            <a:r>
              <a:rPr kumimoji="0" lang="da-DK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essence</a:t>
            </a: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VILJEN TIL AT LYKKES</a:t>
            </a:r>
            <a:b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 promise: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0" cap="none" spc="0" normalizeH="0" baseline="0" noProof="0" dirty="0">
                <a:ln>
                  <a:noFill/>
                </a:ln>
                <a:solidFill>
                  <a:srgbClr val="FBE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YOUR BUSINESS</a:t>
            </a:r>
            <a:endParaRPr kumimoji="0" lang="da-DK" sz="1000" b="0" i="0" u="none" strike="noStrike" kern="0" cap="none" spc="0" normalizeH="0" baseline="0" noProof="0" dirty="0">
              <a:ln>
                <a:noFill/>
              </a:ln>
              <a:solidFill>
                <a:srgbClr val="FBE3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kstboks 7">
            <a:extLst>
              <a:ext uri="{FF2B5EF4-FFF2-40B4-BE49-F238E27FC236}">
                <a16:creationId xmlns:a16="http://schemas.microsoft.com/office/drawing/2014/main" id="{4C98EBDB-519C-EE43-B40A-8074B64636BF}"/>
              </a:ext>
            </a:extLst>
          </p:cNvPr>
          <p:cNvSpPr txBox="1"/>
          <p:nvPr/>
        </p:nvSpPr>
        <p:spPr>
          <a:xfrm>
            <a:off x="801513" y="3048691"/>
            <a:ext cx="1418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Fokusområder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0EF3B72-22F7-8048-8F3D-799AD14B11F4}"/>
              </a:ext>
            </a:extLst>
          </p:cNvPr>
          <p:cNvSpPr/>
          <p:nvPr/>
        </p:nvSpPr>
        <p:spPr>
          <a:xfrm>
            <a:off x="1967568" y="2725008"/>
            <a:ext cx="7808004" cy="925330"/>
          </a:xfrm>
          <a:prstGeom prst="rect">
            <a:avLst/>
          </a:prstGeom>
          <a:noFill/>
          <a:ln w="12700">
            <a:solidFill>
              <a:srgbClr val="18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EE1687E-23B1-8F40-9BC4-A78B7E69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47556"/>
          <a:stretch/>
        </p:blipFill>
        <p:spPr>
          <a:xfrm>
            <a:off x="2119765" y="2749264"/>
            <a:ext cx="622094" cy="724424"/>
          </a:xfrm>
          <a:prstGeom prst="rect">
            <a:avLst/>
          </a:prstGeom>
        </p:spPr>
      </p:pic>
      <p:sp>
        <p:nvSpPr>
          <p:cNvPr id="31" name="Tekstfelt 30">
            <a:extLst>
              <a:ext uri="{FF2B5EF4-FFF2-40B4-BE49-F238E27FC236}">
                <a16:creationId xmlns:a16="http://schemas.microsoft.com/office/drawing/2014/main" id="{B86A2271-3EE1-CA4A-8292-2DB72B5FBA02}"/>
              </a:ext>
            </a:extLst>
          </p:cNvPr>
          <p:cNvSpPr txBox="1"/>
          <p:nvPr/>
        </p:nvSpPr>
        <p:spPr>
          <a:xfrm>
            <a:off x="2230147" y="3448689"/>
            <a:ext cx="542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VIND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FDC93A0-A4A0-7D49-B8FC-A60040F5A141}"/>
              </a:ext>
            </a:extLst>
          </p:cNvPr>
          <p:cNvSpPr txBox="1"/>
          <p:nvPr/>
        </p:nvSpPr>
        <p:spPr>
          <a:xfrm>
            <a:off x="2909940" y="3440341"/>
            <a:ext cx="542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F45067C-60F6-264B-92C4-BBF53D026FD0}"/>
              </a:ext>
            </a:extLst>
          </p:cNvPr>
          <p:cNvSpPr txBox="1"/>
          <p:nvPr/>
        </p:nvSpPr>
        <p:spPr>
          <a:xfrm>
            <a:off x="3583015" y="3354009"/>
            <a:ext cx="823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PROJEKT-</a:t>
            </a:r>
          </a:p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LASTER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B34A48A-560F-0940-89B4-F83CB0A92052}"/>
              </a:ext>
            </a:extLst>
          </p:cNvPr>
          <p:cNvSpPr txBox="1"/>
          <p:nvPr/>
        </p:nvSpPr>
        <p:spPr>
          <a:xfrm>
            <a:off x="4352033" y="3355524"/>
            <a:ext cx="122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RECYCLE &amp; WASTE MANAGEMENT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694F9FBF-0D95-BF43-A9D6-58AF76ACC96A}"/>
              </a:ext>
            </a:extLst>
          </p:cNvPr>
          <p:cNvSpPr txBox="1"/>
          <p:nvPr/>
        </p:nvSpPr>
        <p:spPr>
          <a:xfrm>
            <a:off x="5467499" y="3356728"/>
            <a:ext cx="93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FÆRGE- OG LINIEFART</a:t>
            </a:r>
          </a:p>
        </p:txBody>
      </p:sp>
      <p:pic>
        <p:nvPicPr>
          <p:cNvPr id="36" name="Billede 35">
            <a:extLst>
              <a:ext uri="{FF2B5EF4-FFF2-40B4-BE49-F238E27FC236}">
                <a16:creationId xmlns:a16="http://schemas.microsoft.com/office/drawing/2014/main" id="{2634CE3E-24C6-544C-950B-54D1B0E1A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68352" b="47556"/>
          <a:stretch/>
        </p:blipFill>
        <p:spPr>
          <a:xfrm>
            <a:off x="2750382" y="2756035"/>
            <a:ext cx="777372" cy="709730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E9C7E703-57A2-194A-A0B1-D85DD5AA4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51921" b="47556"/>
          <a:stretch/>
        </p:blipFill>
        <p:spPr>
          <a:xfrm>
            <a:off x="3658197" y="2695664"/>
            <a:ext cx="748582" cy="757948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E57FF524-E87C-2A42-906C-96F9EB398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7" r="41039" b="47556"/>
          <a:stretch/>
        </p:blipFill>
        <p:spPr>
          <a:xfrm>
            <a:off x="4521179" y="2671461"/>
            <a:ext cx="567246" cy="777801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15F3C6BF-E23F-BF40-9CEF-22D4F49C5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2" r="29553" b="47556"/>
          <a:stretch/>
        </p:blipFill>
        <p:spPr>
          <a:xfrm>
            <a:off x="5533060" y="2660471"/>
            <a:ext cx="502344" cy="777801"/>
          </a:xfrm>
          <a:prstGeom prst="rect">
            <a:avLst/>
          </a:prstGeom>
        </p:spPr>
      </p:pic>
      <p:pic>
        <p:nvPicPr>
          <p:cNvPr id="40" name="Billede 39">
            <a:extLst>
              <a:ext uri="{FF2B5EF4-FFF2-40B4-BE49-F238E27FC236}">
                <a16:creationId xmlns:a16="http://schemas.microsoft.com/office/drawing/2014/main" id="{08392835-C2B5-1742-A16D-FE100E1A9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4" r="13750" b="47556"/>
          <a:stretch/>
        </p:blipFill>
        <p:spPr>
          <a:xfrm>
            <a:off x="6330684" y="2632956"/>
            <a:ext cx="668957" cy="821021"/>
          </a:xfrm>
          <a:prstGeom prst="rect">
            <a:avLst/>
          </a:prstGeom>
        </p:spPr>
      </p:pic>
      <p:pic>
        <p:nvPicPr>
          <p:cNvPr id="41" name="Billede 40">
            <a:extLst>
              <a:ext uri="{FF2B5EF4-FFF2-40B4-BE49-F238E27FC236}">
                <a16:creationId xmlns:a16="http://schemas.microsoft.com/office/drawing/2014/main" id="{539C6F91-9FF6-464B-8864-3F1F64F1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0" r="444" b="47556"/>
          <a:stretch/>
        </p:blipFill>
        <p:spPr>
          <a:xfrm>
            <a:off x="7098403" y="2727406"/>
            <a:ext cx="635169" cy="740539"/>
          </a:xfrm>
          <a:prstGeom prst="rect">
            <a:avLst/>
          </a:prstGeom>
        </p:spPr>
      </p:pic>
      <p:sp>
        <p:nvSpPr>
          <p:cNvPr id="42" name="Tekstfelt 41">
            <a:extLst>
              <a:ext uri="{FF2B5EF4-FFF2-40B4-BE49-F238E27FC236}">
                <a16:creationId xmlns:a16="http://schemas.microsoft.com/office/drawing/2014/main" id="{C05EB536-5E37-D941-A294-4E80854EB3E9}"/>
              </a:ext>
            </a:extLst>
          </p:cNvPr>
          <p:cNvSpPr txBox="1"/>
          <p:nvPr/>
        </p:nvSpPr>
        <p:spPr>
          <a:xfrm>
            <a:off x="6247479" y="3433289"/>
            <a:ext cx="836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UDLEJNING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B263A77F-57BE-E446-8896-20EAE1B231CF}"/>
              </a:ext>
            </a:extLst>
          </p:cNvPr>
          <p:cNvSpPr txBox="1"/>
          <p:nvPr/>
        </p:nvSpPr>
        <p:spPr>
          <a:xfrm>
            <a:off x="6986521" y="3355524"/>
            <a:ext cx="1011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STACKING &amp; MAINTENANCE</a:t>
            </a:r>
          </a:p>
        </p:txBody>
      </p:sp>
      <p:pic>
        <p:nvPicPr>
          <p:cNvPr id="44" name="Billede 43">
            <a:extLst>
              <a:ext uri="{FF2B5EF4-FFF2-40B4-BE49-F238E27FC236}">
                <a16:creationId xmlns:a16="http://schemas.microsoft.com/office/drawing/2014/main" id="{6353E241-0D38-4AD4-BADC-7BE7FDA57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1" y="292467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2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8CF9C-B03B-1547-801F-8E2D8CE5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FOKUSOMRÅDER</a:t>
            </a:r>
          </a:p>
        </p:txBody>
      </p:sp>
      <p:sp>
        <p:nvSpPr>
          <p:cNvPr id="4" name="Tekstboks 7">
            <a:extLst>
              <a:ext uri="{FF2B5EF4-FFF2-40B4-BE49-F238E27FC236}">
                <a16:creationId xmlns:a16="http://schemas.microsoft.com/office/drawing/2014/main" id="{3701F59A-0F6A-2748-857D-A98F26CC5E09}"/>
              </a:ext>
            </a:extLst>
          </p:cNvPr>
          <p:cNvSpPr txBox="1"/>
          <p:nvPr/>
        </p:nvSpPr>
        <p:spPr>
          <a:xfrm>
            <a:off x="501651" y="4226779"/>
            <a:ext cx="92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boks 7">
            <a:extLst>
              <a:ext uri="{FF2B5EF4-FFF2-40B4-BE49-F238E27FC236}">
                <a16:creationId xmlns:a16="http://schemas.microsoft.com/office/drawing/2014/main" id="{09DB7C50-31ED-B847-B6E8-6554C3FBD3F5}"/>
              </a:ext>
            </a:extLst>
          </p:cNvPr>
          <p:cNvSpPr txBox="1"/>
          <p:nvPr/>
        </p:nvSpPr>
        <p:spPr>
          <a:xfrm>
            <a:off x="2035176" y="4226779"/>
            <a:ext cx="134620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BULK</a:t>
            </a:r>
          </a:p>
        </p:txBody>
      </p:sp>
      <p:sp>
        <p:nvSpPr>
          <p:cNvPr id="6" name="Tekstboks 7">
            <a:extLst>
              <a:ext uri="{FF2B5EF4-FFF2-40B4-BE49-F238E27FC236}">
                <a16:creationId xmlns:a16="http://schemas.microsoft.com/office/drawing/2014/main" id="{578DED97-4550-464A-BC9E-03D4D8CD62DB}"/>
              </a:ext>
            </a:extLst>
          </p:cNvPr>
          <p:cNvSpPr txBox="1"/>
          <p:nvPr/>
        </p:nvSpPr>
        <p:spPr>
          <a:xfrm>
            <a:off x="3717927" y="4226779"/>
            <a:ext cx="148589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PROJEKT-LASTER</a:t>
            </a:r>
          </a:p>
        </p:txBody>
      </p:sp>
      <p:sp>
        <p:nvSpPr>
          <p:cNvPr id="7" name="Tekstboks 7">
            <a:extLst>
              <a:ext uri="{FF2B5EF4-FFF2-40B4-BE49-F238E27FC236}">
                <a16:creationId xmlns:a16="http://schemas.microsoft.com/office/drawing/2014/main" id="{79D9BF0B-17BB-E240-B861-80F0F7E27A8D}"/>
              </a:ext>
            </a:extLst>
          </p:cNvPr>
          <p:cNvSpPr txBox="1"/>
          <p:nvPr/>
        </p:nvSpPr>
        <p:spPr>
          <a:xfrm>
            <a:off x="5518151" y="4226779"/>
            <a:ext cx="177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RECYCLE-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WASTE MANAGEMENT</a:t>
            </a:r>
          </a:p>
        </p:txBody>
      </p:sp>
      <p:sp>
        <p:nvSpPr>
          <p:cNvPr id="8" name="Tekstboks 7">
            <a:extLst>
              <a:ext uri="{FF2B5EF4-FFF2-40B4-BE49-F238E27FC236}">
                <a16:creationId xmlns:a16="http://schemas.microsoft.com/office/drawing/2014/main" id="{1D58A482-4766-F24F-BDF8-36FCC81F6737}"/>
              </a:ext>
            </a:extLst>
          </p:cNvPr>
          <p:cNvSpPr txBox="1"/>
          <p:nvPr/>
        </p:nvSpPr>
        <p:spPr>
          <a:xfrm>
            <a:off x="7296152" y="4226779"/>
            <a:ext cx="13462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FÆRGE- &amp; LINIEFART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kstboks 7">
            <a:extLst>
              <a:ext uri="{FF2B5EF4-FFF2-40B4-BE49-F238E27FC236}">
                <a16:creationId xmlns:a16="http://schemas.microsoft.com/office/drawing/2014/main" id="{35510406-114A-5E42-ACDF-37E1374CFB4E}"/>
              </a:ext>
            </a:extLst>
          </p:cNvPr>
          <p:cNvSpPr txBox="1"/>
          <p:nvPr/>
        </p:nvSpPr>
        <p:spPr>
          <a:xfrm>
            <a:off x="8890001" y="4226779"/>
            <a:ext cx="134620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UDLEJNING</a:t>
            </a:r>
          </a:p>
        </p:txBody>
      </p:sp>
      <p:sp>
        <p:nvSpPr>
          <p:cNvPr id="10" name="Tekstboks 7">
            <a:extLst>
              <a:ext uri="{FF2B5EF4-FFF2-40B4-BE49-F238E27FC236}">
                <a16:creationId xmlns:a16="http://schemas.microsoft.com/office/drawing/2014/main" id="{6D6E288F-3A05-3F40-9D2C-9B22284C3450}"/>
              </a:ext>
            </a:extLst>
          </p:cNvPr>
          <p:cNvSpPr txBox="1"/>
          <p:nvPr/>
        </p:nvSpPr>
        <p:spPr>
          <a:xfrm>
            <a:off x="10414000" y="4226779"/>
            <a:ext cx="17018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8E435"/>
              </a:buClr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STACKING &amp; MAINTENANCE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B8A51F4-8DDB-7948-84D0-1EEE082F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89" b="47556"/>
          <a:stretch/>
        </p:blipFill>
        <p:spPr>
          <a:xfrm>
            <a:off x="51585" y="2277353"/>
            <a:ext cx="1583069" cy="194942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2B93BCB-2821-46FD-B6C2-66C7264DD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5" r="53156" b="47556"/>
          <a:stretch/>
        </p:blipFill>
        <p:spPr>
          <a:xfrm>
            <a:off x="3823799" y="2070219"/>
            <a:ext cx="1860367" cy="202749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5736FDA-4EDD-4B05-B9C3-58D6EAEC1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r="68108" b="47556"/>
          <a:stretch/>
        </p:blipFill>
        <p:spPr>
          <a:xfrm>
            <a:off x="1668883" y="2198866"/>
            <a:ext cx="2127425" cy="190912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709210C-9CF0-4B76-A0C2-B7E0FA12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9" r="39721" b="47556"/>
          <a:stretch/>
        </p:blipFill>
        <p:spPr>
          <a:xfrm>
            <a:off x="5684166" y="2070219"/>
            <a:ext cx="1576252" cy="202749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48936EE-CC51-4C5C-A225-1C48C42F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5" r="28004" b="47556"/>
          <a:stretch/>
        </p:blipFill>
        <p:spPr>
          <a:xfrm>
            <a:off x="7115536" y="2080496"/>
            <a:ext cx="1543681" cy="202749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24F58796-6709-451B-BA9D-760193BD8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6" r="14534" b="47556"/>
          <a:stretch/>
        </p:blipFill>
        <p:spPr>
          <a:xfrm>
            <a:off x="8780055" y="2081422"/>
            <a:ext cx="1576253" cy="202749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6B1C1F9B-2221-4081-A208-51CFF3328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9" r="2" b="47556"/>
          <a:stretch/>
        </p:blipFill>
        <p:spPr>
          <a:xfrm>
            <a:off x="10189394" y="2199287"/>
            <a:ext cx="1799202" cy="1949426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1AB02EB-9AD8-4945-BD89-A659F84D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5" y="288157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9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-50297" y="1839540"/>
            <a:ext cx="12365619" cy="1325563"/>
          </a:xfrm>
        </p:spPr>
        <p:txBody>
          <a:bodyPr>
            <a:normAutofit/>
          </a:bodyPr>
          <a:lstStyle/>
          <a:p>
            <a:pPr algn="ctr"/>
            <a:r>
              <a:rPr lang="da-DK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</a:t>
            </a:r>
            <a:br>
              <a:rPr lang="da-DK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a-DK" sz="2000" b="0" dirty="0" err="1">
                <a:solidFill>
                  <a:schemeClr val="bg1"/>
                </a:solidFill>
              </a:rPr>
              <a:t>Corporate</a:t>
            </a:r>
            <a:r>
              <a:rPr lang="da-DK" sz="2000" b="0" dirty="0">
                <a:solidFill>
                  <a:schemeClr val="bg1"/>
                </a:solidFill>
              </a:rPr>
              <a:t> Social </a:t>
            </a:r>
            <a:r>
              <a:rPr lang="da-DK" sz="2000" b="0" dirty="0" err="1">
                <a:solidFill>
                  <a:schemeClr val="bg1"/>
                </a:solidFill>
              </a:rPr>
              <a:t>Responsibility</a:t>
            </a:r>
            <a:endParaRPr lang="da-DK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2C32A5D-8C03-4B2D-BC28-AF81578EDA09}"/>
              </a:ext>
            </a:extLst>
          </p:cNvPr>
          <p:cNvGraphicFramePr/>
          <p:nvPr/>
        </p:nvGraphicFramePr>
        <p:xfrm>
          <a:off x="8328599" y="1007473"/>
          <a:ext cx="3683151" cy="298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CACC81-7D83-4481-AD1B-532554E09832}"/>
              </a:ext>
            </a:extLst>
          </p:cNvPr>
          <p:cNvGraphicFramePr/>
          <p:nvPr/>
        </p:nvGraphicFramePr>
        <p:xfrm>
          <a:off x="180250" y="1018810"/>
          <a:ext cx="3523225" cy="286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14F2C36-FFAC-438D-98C6-FBB93AA4B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03" y="3165103"/>
            <a:ext cx="1328818" cy="140196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E39C1E5-DE68-404A-9FFB-65762959D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-152399" y="1839540"/>
            <a:ext cx="12467722" cy="1325563"/>
          </a:xfrm>
        </p:spPr>
        <p:txBody>
          <a:bodyPr>
            <a:normAutofit/>
          </a:bodyPr>
          <a:lstStyle/>
          <a:p>
            <a:pPr algn="ctr"/>
            <a:r>
              <a:rPr lang="da-DK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FN’S 17 VERDENSMÅL</a:t>
            </a:r>
            <a:br>
              <a:rPr lang="da-DK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sz="2000" b="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2C32A5D-8C03-4B2D-BC28-AF81578EDA09}"/>
              </a:ext>
            </a:extLst>
          </p:cNvPr>
          <p:cNvGraphicFramePr/>
          <p:nvPr/>
        </p:nvGraphicFramePr>
        <p:xfrm>
          <a:off x="8328599" y="1007473"/>
          <a:ext cx="3683151" cy="298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CACC81-7D83-4481-AD1B-532554E09832}"/>
              </a:ext>
            </a:extLst>
          </p:cNvPr>
          <p:cNvGraphicFramePr/>
          <p:nvPr/>
        </p:nvGraphicFramePr>
        <p:xfrm>
          <a:off x="180250" y="1018810"/>
          <a:ext cx="3523225" cy="286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38F6C7A1-E9BB-403C-B1C8-ED72A3F55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0"/>
          <a:stretch/>
        </p:blipFill>
        <p:spPr bwMode="auto">
          <a:xfrm>
            <a:off x="4318559" y="2362077"/>
            <a:ext cx="3185405" cy="35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290D352-4743-455B-8CF1-BEDD4596E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7" y="288153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8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08BEBFF-1E16-4093-A3D4-0EB870A7D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0" b="13678"/>
          <a:stretch/>
        </p:blipFill>
        <p:spPr bwMode="auto">
          <a:xfrm>
            <a:off x="799810" y="1145011"/>
            <a:ext cx="1059238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2E140E85-6A00-49B3-9583-2BD7877CF68E}"/>
              </a:ext>
            </a:extLst>
          </p:cNvPr>
          <p:cNvSpPr txBox="1">
            <a:spLocks/>
          </p:cNvSpPr>
          <p:nvPr/>
        </p:nvSpPr>
        <p:spPr>
          <a:xfrm>
            <a:off x="0" y="308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FN’S 17 VERDENSMÅL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D8AB723-DC75-4DC6-84F8-878E92FE1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5" y="288154"/>
            <a:ext cx="496631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2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renaa Havn - color scheme">
      <a:dk1>
        <a:srgbClr val="000000"/>
      </a:dk1>
      <a:lt1>
        <a:srgbClr val="FFFFFF"/>
      </a:lt1>
      <a:dk2>
        <a:srgbClr val="001E36"/>
      </a:dk2>
      <a:lt2>
        <a:srgbClr val="FFFFFF"/>
      </a:lt2>
      <a:accent1>
        <a:srgbClr val="00669A"/>
      </a:accent1>
      <a:accent2>
        <a:srgbClr val="0099B6"/>
      </a:accent2>
      <a:accent3>
        <a:srgbClr val="FFE52E"/>
      </a:accent3>
      <a:accent4>
        <a:srgbClr val="72C2D0"/>
      </a:accent4>
      <a:accent5>
        <a:srgbClr val="526F8A"/>
      </a:accent5>
      <a:accent6>
        <a:srgbClr val="FFEF99"/>
      </a:accent6>
      <a:hlink>
        <a:srgbClr val="00669A"/>
      </a:hlink>
      <a:folHlink>
        <a:srgbClr val="0099B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Grenaa Havn - color scheme">
      <a:dk1>
        <a:srgbClr val="000000"/>
      </a:dk1>
      <a:lt1>
        <a:srgbClr val="FFFFFF"/>
      </a:lt1>
      <a:dk2>
        <a:srgbClr val="001E36"/>
      </a:dk2>
      <a:lt2>
        <a:srgbClr val="FFFFFF"/>
      </a:lt2>
      <a:accent1>
        <a:srgbClr val="00669A"/>
      </a:accent1>
      <a:accent2>
        <a:srgbClr val="0099B6"/>
      </a:accent2>
      <a:accent3>
        <a:srgbClr val="FFE52E"/>
      </a:accent3>
      <a:accent4>
        <a:srgbClr val="72C2D0"/>
      </a:accent4>
      <a:accent5>
        <a:srgbClr val="526F8A"/>
      </a:accent5>
      <a:accent6>
        <a:srgbClr val="FFEF99"/>
      </a:accent6>
      <a:hlink>
        <a:srgbClr val="00669A"/>
      </a:hlink>
      <a:folHlink>
        <a:srgbClr val="0099B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336</Words>
  <Application>Microsoft Office PowerPoint</Application>
  <PresentationFormat>Widescreen</PresentationFormat>
  <Paragraphs>105</Paragraphs>
  <Slides>15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7</vt:i4>
      </vt:variant>
      <vt:variant>
        <vt:lpstr>Slidetitler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Office-tema</vt:lpstr>
      <vt:lpstr>1_Office-tema</vt:lpstr>
      <vt:lpstr>2_Office-tema</vt:lpstr>
      <vt:lpstr>Brugerdefineret design</vt:lpstr>
      <vt:lpstr>5_Office-tema</vt:lpstr>
      <vt:lpstr>6_Office-tema</vt:lpstr>
      <vt:lpstr>1_Kontortema</vt:lpstr>
      <vt:lpstr>PowerPoint-præsentation</vt:lpstr>
      <vt:lpstr>INTRODUKTION</vt:lpstr>
      <vt:lpstr>KONCERN</vt:lpstr>
      <vt:lpstr>GRENAA HAVNS BETYDNING</vt:lpstr>
      <vt:lpstr>STRATEGIDOKUMENT – GRENAA HAVN 2019-2020  </vt:lpstr>
      <vt:lpstr>FOKUSOMRÅDER</vt:lpstr>
      <vt:lpstr>CSR Corporate Social Responsibility</vt:lpstr>
      <vt:lpstr>FN’S 17 VERDENSMÅL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Jacob Ruhe Brødløs</dc:creator>
  <cp:lastModifiedBy>Pia Møller Christensen</cp:lastModifiedBy>
  <cp:revision>101</cp:revision>
  <dcterms:created xsi:type="dcterms:W3CDTF">2019-03-27T10:06:58Z</dcterms:created>
  <dcterms:modified xsi:type="dcterms:W3CDTF">2019-09-23T13:06:15Z</dcterms:modified>
</cp:coreProperties>
</file>